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8" r:id="rId2"/>
    <p:sldId id="260" r:id="rId3"/>
    <p:sldId id="286" r:id="rId4"/>
    <p:sldId id="284" r:id="rId5"/>
    <p:sldId id="282" r:id="rId6"/>
    <p:sldId id="267" r:id="rId7"/>
    <p:sldId id="281" r:id="rId8"/>
    <p:sldId id="357" r:id="rId9"/>
    <p:sldId id="358" r:id="rId10"/>
    <p:sldId id="359" r:id="rId11"/>
    <p:sldId id="360" r:id="rId12"/>
    <p:sldId id="362" r:id="rId13"/>
    <p:sldId id="361" r:id="rId14"/>
    <p:sldId id="31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24" autoAdjust="0"/>
    <p:restoredTop sz="86201" autoAdjust="0"/>
  </p:normalViewPr>
  <p:slideViewPr>
    <p:cSldViewPr>
      <p:cViewPr varScale="1">
        <p:scale>
          <a:sx n="72" d="100"/>
          <a:sy n="72" d="100"/>
        </p:scale>
        <p:origin x="1704"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2F2F3F-DB4F-4DE5-9BBE-5EC6B88C7FD1}" type="datetimeFigureOut">
              <a:rPr lang="en-US" smtClean="0"/>
              <a:t>11/1/2022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8F81F0-977D-437A-8FBD-11694BFE87E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6649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830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1302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5379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1806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3012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6F7B92-CB28-44FB-9DF2-8D434661E17E}"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F28D6-4F78-43F8-BB2E-F66CD64D85E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6F7B92-CB28-44FB-9DF2-8D434661E17E}"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F28D6-4F78-43F8-BB2E-F66CD64D85E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6F7B92-CB28-44FB-9DF2-8D434661E17E}"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F28D6-4F78-43F8-BB2E-F66CD64D85E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tx">
  <p:cSld name="1_Blank">
    <p:spTree>
      <p:nvGrpSpPr>
        <p:cNvPr id="1" name="Shape 9"/>
        <p:cNvGrpSpPr/>
        <p:nvPr/>
      </p:nvGrpSpPr>
      <p:grpSpPr>
        <a:xfrm>
          <a:off x="0" y="0"/>
          <a:ext cx="0" cy="0"/>
          <a:chOff x="0" y="0"/>
          <a:chExt cx="0" cy="0"/>
        </a:xfrm>
      </p:grpSpPr>
      <p:sp>
        <p:nvSpPr>
          <p:cNvPr id="10" name="Google Shape;10;p28"/>
          <p:cNvSpPr txBox="1">
            <a:spLocks noGrp="1"/>
          </p:cNvSpPr>
          <p:nvPr>
            <p:ph type="sldNum" idx="12"/>
          </p:nvPr>
        </p:nvSpPr>
        <p:spPr>
          <a:xfrm>
            <a:off x="4449997" y="6536531"/>
            <a:ext cx="239245" cy="410686"/>
          </a:xfrm>
          <a:prstGeom prst="rect">
            <a:avLst/>
          </a:prstGeom>
          <a:noFill/>
          <a:ln>
            <a:noFill/>
          </a:ln>
        </p:spPr>
        <p:txBody>
          <a:bodyPr spcFirstLastPara="1" wrap="square" lIns="35717" tIns="35717" rIns="35717" bIns="35717" anchor="t" anchorCtr="0">
            <a:spAutoFit/>
          </a:bodyPr>
          <a:lstStyle>
            <a:lvl1pPr marL="0" lvl="0" indent="0" algn="ctr">
              <a:lnSpc>
                <a:spcPct val="100000"/>
              </a:lnSpc>
              <a:spcBef>
                <a:spcPts val="0"/>
              </a:spcBef>
              <a:spcAft>
                <a:spcPts val="0"/>
              </a:spcAft>
              <a:buClr>
                <a:srgbClr val="000000"/>
              </a:buClr>
              <a:buSzPts val="1600"/>
              <a:buFont typeface="Helvetica Neue Light"/>
              <a:buNone/>
              <a:defRPr sz="11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600"/>
              <a:buFont typeface="Helvetica Neue Light"/>
              <a:buNone/>
              <a:defRPr sz="11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600"/>
              <a:buFont typeface="Helvetica Neue Light"/>
              <a:buNone/>
              <a:defRPr sz="11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600"/>
              <a:buFont typeface="Helvetica Neue Light"/>
              <a:buNone/>
              <a:defRPr sz="11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600"/>
              <a:buFont typeface="Helvetica Neue Light"/>
              <a:buNone/>
              <a:defRPr sz="11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600"/>
              <a:buFont typeface="Helvetica Neue Light"/>
              <a:buNone/>
              <a:defRPr sz="11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600"/>
              <a:buFont typeface="Helvetica Neue Light"/>
              <a:buNone/>
              <a:defRPr sz="11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600"/>
              <a:buFont typeface="Helvetica Neue Light"/>
              <a:buNone/>
              <a:defRPr sz="11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600"/>
              <a:buFont typeface="Helvetica Neue Light"/>
              <a:buNone/>
              <a:defRPr sz="1100" b="0">
                <a:latin typeface="Helvetica Neue Light"/>
                <a:ea typeface="Helvetica Neue Light"/>
                <a:cs typeface="Helvetica Neue Light"/>
                <a:sym typeface="Helvetica Neue Light"/>
              </a:defRPr>
            </a:lvl9pPr>
          </a:lstStyle>
          <a:p>
            <a:fld id="{00000000-1234-1234-1234-123412341234}" type="slidenum">
              <a:rPr lang="en-IN" smtClean="0"/>
              <a:pPr/>
              <a:t>‹#›</a:t>
            </a:fld>
            <a:endParaRPr lang="en-IN"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11"/>
        <p:cNvGrpSpPr/>
        <p:nvPr/>
      </p:nvGrpSpPr>
      <p:grpSpPr>
        <a:xfrm>
          <a:off x="0" y="0"/>
          <a:ext cx="0" cy="0"/>
          <a:chOff x="0" y="0"/>
          <a:chExt cx="0" cy="0"/>
        </a:xfrm>
      </p:grpSpPr>
      <p:sp>
        <p:nvSpPr>
          <p:cNvPr id="12" name="Google Shape;12;p29"/>
          <p:cNvSpPr>
            <a:spLocks noGrp="1"/>
          </p:cNvSpPr>
          <p:nvPr>
            <p:ph type="pic" idx="2"/>
          </p:nvPr>
        </p:nvSpPr>
        <p:spPr>
          <a:xfrm>
            <a:off x="4723805" y="1821656"/>
            <a:ext cx="3750469" cy="4420195"/>
          </a:xfrm>
          <a:prstGeom prst="rect">
            <a:avLst/>
          </a:prstGeom>
          <a:noFill/>
          <a:ln>
            <a:noFill/>
          </a:ln>
        </p:spPr>
        <p:txBody>
          <a:bodyPr spcFirstLastPara="1" wrap="square" lIns="64281" tIns="32132" rIns="64281" bIns="32132" anchor="t" anchorCtr="0">
            <a:noAutofit/>
          </a:bodyPr>
          <a:lstStyle>
            <a:lvl1pPr marR="0" lvl="0"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9pPr>
          </a:lstStyle>
          <a:p>
            <a:endParaRPr/>
          </a:p>
        </p:txBody>
      </p:sp>
      <p:sp>
        <p:nvSpPr>
          <p:cNvPr id="13" name="Google Shape;13;p29"/>
          <p:cNvSpPr txBox="1">
            <a:spLocks noGrp="1"/>
          </p:cNvSpPr>
          <p:nvPr>
            <p:ph type="title"/>
          </p:nvPr>
        </p:nvSpPr>
        <p:spPr>
          <a:xfrm>
            <a:off x="669727" y="178594"/>
            <a:ext cx="7804547" cy="1518047"/>
          </a:xfrm>
          <a:prstGeom prst="rect">
            <a:avLst/>
          </a:prstGeom>
          <a:noFill/>
          <a:ln>
            <a:noFill/>
          </a:ln>
        </p:spPr>
        <p:txBody>
          <a:bodyPr spcFirstLastPara="1" wrap="square" lIns="35717" tIns="35717" rIns="35717" bIns="35717"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4" name="Google Shape;14;p29"/>
          <p:cNvSpPr txBox="1">
            <a:spLocks noGrp="1"/>
          </p:cNvSpPr>
          <p:nvPr>
            <p:ph type="body" idx="1"/>
          </p:nvPr>
        </p:nvSpPr>
        <p:spPr>
          <a:xfrm>
            <a:off x="669726" y="1821656"/>
            <a:ext cx="3750469" cy="4420195"/>
          </a:xfrm>
          <a:prstGeom prst="rect">
            <a:avLst/>
          </a:prstGeom>
          <a:noFill/>
          <a:ln>
            <a:noFill/>
          </a:ln>
        </p:spPr>
        <p:txBody>
          <a:bodyPr spcFirstLastPara="1" wrap="square" lIns="35717" tIns="35717" rIns="35717" bIns="35717" anchor="ctr" anchorCtr="0">
            <a:normAutofit/>
          </a:bodyPr>
          <a:lstStyle>
            <a:lvl1pPr marL="321457" lvl="0" indent="-341995" algn="l">
              <a:lnSpc>
                <a:spcPct val="100000"/>
              </a:lnSpc>
              <a:spcBef>
                <a:spcPts val="2250"/>
              </a:spcBef>
              <a:spcAft>
                <a:spcPts val="0"/>
              </a:spcAft>
              <a:buClr>
                <a:srgbClr val="000000"/>
              </a:buClr>
              <a:buSzPts val="4060"/>
              <a:buFont typeface="Helvetica Neue"/>
              <a:buChar char="•"/>
              <a:defRPr sz="2000"/>
            </a:lvl1pPr>
            <a:lvl2pPr marL="642915" lvl="1" indent="-341995" algn="l">
              <a:lnSpc>
                <a:spcPct val="100000"/>
              </a:lnSpc>
              <a:spcBef>
                <a:spcPts val="2250"/>
              </a:spcBef>
              <a:spcAft>
                <a:spcPts val="0"/>
              </a:spcAft>
              <a:buClr>
                <a:srgbClr val="000000"/>
              </a:buClr>
              <a:buSzPts val="4060"/>
              <a:buFont typeface="Helvetica Neue"/>
              <a:buChar char="•"/>
              <a:defRPr sz="2000"/>
            </a:lvl2pPr>
            <a:lvl3pPr marL="964372" lvl="2" indent="-341995" algn="l">
              <a:lnSpc>
                <a:spcPct val="100000"/>
              </a:lnSpc>
              <a:spcBef>
                <a:spcPts val="2250"/>
              </a:spcBef>
              <a:spcAft>
                <a:spcPts val="0"/>
              </a:spcAft>
              <a:buClr>
                <a:srgbClr val="000000"/>
              </a:buClr>
              <a:buSzPts val="4060"/>
              <a:buFont typeface="Helvetica Neue"/>
              <a:buChar char="•"/>
              <a:defRPr sz="2000"/>
            </a:lvl3pPr>
            <a:lvl4pPr marL="1285829" lvl="3" indent="-341995" algn="l">
              <a:lnSpc>
                <a:spcPct val="100000"/>
              </a:lnSpc>
              <a:spcBef>
                <a:spcPts val="2250"/>
              </a:spcBef>
              <a:spcAft>
                <a:spcPts val="0"/>
              </a:spcAft>
              <a:buClr>
                <a:srgbClr val="000000"/>
              </a:buClr>
              <a:buSzPts val="4060"/>
              <a:buFont typeface="Helvetica Neue"/>
              <a:buChar char="•"/>
              <a:defRPr sz="2000"/>
            </a:lvl4pPr>
            <a:lvl5pPr marL="1607287" lvl="4" indent="-341995" algn="l">
              <a:lnSpc>
                <a:spcPct val="100000"/>
              </a:lnSpc>
              <a:spcBef>
                <a:spcPts val="2250"/>
              </a:spcBef>
              <a:spcAft>
                <a:spcPts val="0"/>
              </a:spcAft>
              <a:buClr>
                <a:srgbClr val="000000"/>
              </a:buClr>
              <a:buSzPts val="4060"/>
              <a:buFont typeface="Helvetica Neue"/>
              <a:buChar char="•"/>
              <a:defRPr sz="2000"/>
            </a:lvl5pPr>
            <a:lvl6pPr marL="1928744" lvl="5" indent="-277257" algn="l">
              <a:lnSpc>
                <a:spcPct val="100000"/>
              </a:lnSpc>
              <a:spcBef>
                <a:spcPts val="2953"/>
              </a:spcBef>
              <a:spcAft>
                <a:spcPts val="0"/>
              </a:spcAft>
              <a:buClr>
                <a:srgbClr val="000000"/>
              </a:buClr>
              <a:buSzPts val="2610"/>
              <a:buChar char="•"/>
              <a:defRPr/>
            </a:lvl6pPr>
            <a:lvl7pPr marL="2250201" lvl="6" indent="-277257" algn="l">
              <a:lnSpc>
                <a:spcPct val="100000"/>
              </a:lnSpc>
              <a:spcBef>
                <a:spcPts val="2953"/>
              </a:spcBef>
              <a:spcAft>
                <a:spcPts val="0"/>
              </a:spcAft>
              <a:buClr>
                <a:srgbClr val="000000"/>
              </a:buClr>
              <a:buSzPts val="2610"/>
              <a:buChar char="•"/>
              <a:defRPr/>
            </a:lvl7pPr>
            <a:lvl8pPr marL="2571659" lvl="7" indent="-277256" algn="l">
              <a:lnSpc>
                <a:spcPct val="100000"/>
              </a:lnSpc>
              <a:spcBef>
                <a:spcPts val="2953"/>
              </a:spcBef>
              <a:spcAft>
                <a:spcPts val="0"/>
              </a:spcAft>
              <a:buClr>
                <a:srgbClr val="000000"/>
              </a:buClr>
              <a:buSzPts val="2610"/>
              <a:buChar char="•"/>
              <a:defRPr/>
            </a:lvl8pPr>
            <a:lvl9pPr marL="2893116" lvl="8" indent="-277256" algn="l">
              <a:lnSpc>
                <a:spcPct val="100000"/>
              </a:lnSpc>
              <a:spcBef>
                <a:spcPts val="2953"/>
              </a:spcBef>
              <a:spcAft>
                <a:spcPts val="0"/>
              </a:spcAft>
              <a:buClr>
                <a:srgbClr val="000000"/>
              </a:buClr>
              <a:buSzPts val="2610"/>
              <a:buChar char="•"/>
              <a:defRPr/>
            </a:lvl9pPr>
          </a:lstStyle>
          <a:p>
            <a:endParaRPr/>
          </a:p>
        </p:txBody>
      </p:sp>
      <p:sp>
        <p:nvSpPr>
          <p:cNvPr id="15" name="Google Shape;15;p29"/>
          <p:cNvSpPr txBox="1">
            <a:spLocks noGrp="1"/>
          </p:cNvSpPr>
          <p:nvPr>
            <p:ph type="sldNum" idx="12"/>
          </p:nvPr>
        </p:nvSpPr>
        <p:spPr>
          <a:xfrm>
            <a:off x="4449997" y="6536531"/>
            <a:ext cx="239245" cy="441463"/>
          </a:xfrm>
          <a:prstGeom prst="rect">
            <a:avLst/>
          </a:prstGeom>
          <a:noFill/>
          <a:ln>
            <a:noFill/>
          </a:ln>
        </p:spPr>
        <p:txBody>
          <a:bodyPr spcFirstLastPara="1" wrap="square" lIns="35717" tIns="35717" rIns="35717" bIns="35717" anchor="t" anchorCtr="0">
            <a:spAutoFit/>
          </a:bodyPr>
          <a:lstStyle>
            <a:lvl1pPr marL="0" lvl="0"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600"/>
              <a:buFont typeface="Helvetica Neue Light"/>
              <a:buNone/>
              <a:defRPr>
                <a:latin typeface="Helvetica Neue Light"/>
                <a:ea typeface="Helvetica Neue Light"/>
                <a:cs typeface="Helvetica Neue Light"/>
                <a:sym typeface="Helvetica Neue Light"/>
              </a:defRPr>
            </a:lvl9pPr>
          </a:lstStyle>
          <a:p>
            <a:fld id="{00000000-1234-1234-1234-123412341234}" type="slidenum">
              <a:rPr lang="en-IN" smtClean="0"/>
              <a:pPr/>
              <a:t>‹#›</a:t>
            </a:fld>
            <a:endParaRPr lang="en-IN" sz="1100" dirty="0">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4723805" y="1821656"/>
            <a:ext cx="3750469" cy="4420195"/>
          </a:xfrm>
          <a:prstGeom prst="rect">
            <a:avLst/>
          </a:prstGeom>
        </p:spPr>
        <p:txBody>
          <a:bodyPr lIns="64291" tIns="32145" rIns="64291" bIns="32145"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69726" y="1821656"/>
            <a:ext cx="3750469" cy="4420195"/>
          </a:xfrm>
          <a:prstGeom prst="rect">
            <a:avLst/>
          </a:prstGeom>
        </p:spPr>
        <p:txBody>
          <a:bodyPr/>
          <a:lstStyle>
            <a:lvl1pPr marL="241093" indent="-241093">
              <a:spcBef>
                <a:spcPts val="2250"/>
              </a:spcBef>
              <a:defRPr sz="2000"/>
            </a:lvl1pPr>
            <a:lvl2pPr marL="482186" indent="-241093">
              <a:spcBef>
                <a:spcPts val="2250"/>
              </a:spcBef>
              <a:defRPr sz="2000"/>
            </a:lvl2pPr>
            <a:lvl3pPr marL="723279" indent="-241093">
              <a:spcBef>
                <a:spcPts val="2250"/>
              </a:spcBef>
              <a:defRPr sz="2000"/>
            </a:lvl3pPr>
            <a:lvl4pPr marL="964372" indent="-241093">
              <a:spcBef>
                <a:spcPts val="2250"/>
              </a:spcBef>
              <a:defRPr sz="2000"/>
            </a:lvl4pPr>
            <a:lvl5pPr marL="1205465" indent="-241093">
              <a:spcBef>
                <a:spcPts val="2250"/>
              </a:spcBef>
              <a:defRPr sz="20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4449997" y="6536531"/>
            <a:ext cx="239245" cy="241102"/>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hoto - Horizontal">
  <p:cSld name="Photo - Horizontal">
    <p:spTree>
      <p:nvGrpSpPr>
        <p:cNvPr id="1" name="Shape 20"/>
        <p:cNvGrpSpPr/>
        <p:nvPr/>
      </p:nvGrpSpPr>
      <p:grpSpPr>
        <a:xfrm>
          <a:off x="0" y="0"/>
          <a:ext cx="0" cy="0"/>
          <a:chOff x="0" y="0"/>
          <a:chExt cx="0" cy="0"/>
        </a:xfrm>
      </p:grpSpPr>
      <p:sp>
        <p:nvSpPr>
          <p:cNvPr id="21" name="Google Shape;21;p31"/>
          <p:cNvSpPr>
            <a:spLocks noGrp="1"/>
          </p:cNvSpPr>
          <p:nvPr>
            <p:ph type="pic" idx="2"/>
          </p:nvPr>
        </p:nvSpPr>
        <p:spPr>
          <a:xfrm>
            <a:off x="1143000" y="473273"/>
            <a:ext cx="6858000" cy="4152305"/>
          </a:xfrm>
          <a:prstGeom prst="rect">
            <a:avLst/>
          </a:prstGeom>
          <a:noFill/>
          <a:ln>
            <a:noFill/>
          </a:ln>
        </p:spPr>
        <p:txBody>
          <a:bodyPr spcFirstLastPara="1" wrap="square" lIns="64281" tIns="32132" rIns="64281" bIns="32132" anchor="t" anchorCtr="0">
            <a:noAutofit/>
          </a:bodyPr>
          <a:lstStyle>
            <a:lvl1pPr marR="0" lvl="0"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9pPr>
          </a:lstStyle>
          <a:p>
            <a:endParaRPr/>
          </a:p>
        </p:txBody>
      </p:sp>
      <p:sp>
        <p:nvSpPr>
          <p:cNvPr id="22" name="Google Shape;22;p31"/>
          <p:cNvSpPr txBox="1">
            <a:spLocks noGrp="1"/>
          </p:cNvSpPr>
          <p:nvPr>
            <p:ph type="title"/>
          </p:nvPr>
        </p:nvSpPr>
        <p:spPr>
          <a:xfrm>
            <a:off x="892969" y="4723805"/>
            <a:ext cx="7358063" cy="1000125"/>
          </a:xfrm>
          <a:prstGeom prst="rect">
            <a:avLst/>
          </a:prstGeom>
          <a:noFill/>
          <a:ln>
            <a:noFill/>
          </a:ln>
        </p:spPr>
        <p:txBody>
          <a:bodyPr spcFirstLastPara="1" wrap="square" lIns="35717" tIns="35717" rIns="35717" bIns="35717" anchor="b"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3" name="Google Shape;23;p31"/>
          <p:cNvSpPr txBox="1">
            <a:spLocks noGrp="1"/>
          </p:cNvSpPr>
          <p:nvPr>
            <p:ph type="body" idx="1"/>
          </p:nvPr>
        </p:nvSpPr>
        <p:spPr>
          <a:xfrm>
            <a:off x="892969" y="5732859"/>
            <a:ext cx="7358063" cy="794742"/>
          </a:xfrm>
          <a:prstGeom prst="rect">
            <a:avLst/>
          </a:prstGeom>
          <a:noFill/>
          <a:ln>
            <a:noFill/>
          </a:ln>
        </p:spPr>
        <p:txBody>
          <a:bodyPr spcFirstLastPara="1" wrap="square" lIns="35717" tIns="35717" rIns="35717" bIns="35717" anchor="t" anchorCtr="0">
            <a:normAutofit/>
          </a:bodyPr>
          <a:lstStyle>
            <a:lvl1pPr marL="321457" lvl="0" indent="-160729" algn="ctr">
              <a:lnSpc>
                <a:spcPct val="100000"/>
              </a:lnSpc>
              <a:spcBef>
                <a:spcPts val="0"/>
              </a:spcBef>
              <a:spcAft>
                <a:spcPts val="0"/>
              </a:spcAft>
              <a:buClr>
                <a:srgbClr val="000000"/>
              </a:buClr>
              <a:buSzPts val="3700"/>
              <a:buFont typeface="Helvetica Neue"/>
              <a:buNone/>
              <a:defRPr sz="2600"/>
            </a:lvl1pPr>
            <a:lvl2pPr marL="642915" lvl="1" indent="-160729" algn="ctr">
              <a:lnSpc>
                <a:spcPct val="100000"/>
              </a:lnSpc>
              <a:spcBef>
                <a:spcPts val="0"/>
              </a:spcBef>
              <a:spcAft>
                <a:spcPts val="0"/>
              </a:spcAft>
              <a:buClr>
                <a:srgbClr val="000000"/>
              </a:buClr>
              <a:buSzPts val="3700"/>
              <a:buFont typeface="Helvetica Neue"/>
              <a:buNone/>
              <a:defRPr sz="2600"/>
            </a:lvl2pPr>
            <a:lvl3pPr marL="964372" lvl="2" indent="-160729" algn="ctr">
              <a:lnSpc>
                <a:spcPct val="100000"/>
              </a:lnSpc>
              <a:spcBef>
                <a:spcPts val="0"/>
              </a:spcBef>
              <a:spcAft>
                <a:spcPts val="0"/>
              </a:spcAft>
              <a:buClr>
                <a:srgbClr val="000000"/>
              </a:buClr>
              <a:buSzPts val="3700"/>
              <a:buFont typeface="Helvetica Neue"/>
              <a:buNone/>
              <a:defRPr sz="2600"/>
            </a:lvl3pPr>
            <a:lvl4pPr marL="1285829" lvl="3" indent="-160729" algn="ctr">
              <a:lnSpc>
                <a:spcPct val="100000"/>
              </a:lnSpc>
              <a:spcBef>
                <a:spcPts val="0"/>
              </a:spcBef>
              <a:spcAft>
                <a:spcPts val="0"/>
              </a:spcAft>
              <a:buClr>
                <a:srgbClr val="000000"/>
              </a:buClr>
              <a:buSzPts val="3700"/>
              <a:buFont typeface="Helvetica Neue"/>
              <a:buNone/>
              <a:defRPr sz="2600"/>
            </a:lvl4pPr>
            <a:lvl5pPr marL="1607287" lvl="4" indent="-160729" algn="ctr">
              <a:lnSpc>
                <a:spcPct val="100000"/>
              </a:lnSpc>
              <a:spcBef>
                <a:spcPts val="0"/>
              </a:spcBef>
              <a:spcAft>
                <a:spcPts val="0"/>
              </a:spcAft>
              <a:buClr>
                <a:srgbClr val="000000"/>
              </a:buClr>
              <a:buSzPts val="3700"/>
              <a:buFont typeface="Helvetica Neue"/>
              <a:buNone/>
              <a:defRPr sz="2600"/>
            </a:lvl5pPr>
            <a:lvl6pPr marL="1928744" lvl="5" indent="-277257" algn="l">
              <a:lnSpc>
                <a:spcPct val="100000"/>
              </a:lnSpc>
              <a:spcBef>
                <a:spcPts val="2953"/>
              </a:spcBef>
              <a:spcAft>
                <a:spcPts val="0"/>
              </a:spcAft>
              <a:buClr>
                <a:srgbClr val="000000"/>
              </a:buClr>
              <a:buSzPts val="2610"/>
              <a:buChar char="•"/>
              <a:defRPr/>
            </a:lvl6pPr>
            <a:lvl7pPr marL="2250201" lvl="6" indent="-277257" algn="l">
              <a:lnSpc>
                <a:spcPct val="100000"/>
              </a:lnSpc>
              <a:spcBef>
                <a:spcPts val="2953"/>
              </a:spcBef>
              <a:spcAft>
                <a:spcPts val="0"/>
              </a:spcAft>
              <a:buClr>
                <a:srgbClr val="000000"/>
              </a:buClr>
              <a:buSzPts val="2610"/>
              <a:buChar char="•"/>
              <a:defRPr/>
            </a:lvl7pPr>
            <a:lvl8pPr marL="2571659" lvl="7" indent="-277256" algn="l">
              <a:lnSpc>
                <a:spcPct val="100000"/>
              </a:lnSpc>
              <a:spcBef>
                <a:spcPts val="2953"/>
              </a:spcBef>
              <a:spcAft>
                <a:spcPts val="0"/>
              </a:spcAft>
              <a:buClr>
                <a:srgbClr val="000000"/>
              </a:buClr>
              <a:buSzPts val="2610"/>
              <a:buChar char="•"/>
              <a:defRPr/>
            </a:lvl8pPr>
            <a:lvl9pPr marL="2893116" lvl="8" indent="-277256" algn="l">
              <a:lnSpc>
                <a:spcPct val="100000"/>
              </a:lnSpc>
              <a:spcBef>
                <a:spcPts val="2953"/>
              </a:spcBef>
              <a:spcAft>
                <a:spcPts val="0"/>
              </a:spcAft>
              <a:buClr>
                <a:srgbClr val="000000"/>
              </a:buClr>
              <a:buSzPts val="2610"/>
              <a:buChar char="•"/>
              <a:defRPr/>
            </a:lvl9pPr>
          </a:lstStyle>
          <a:p>
            <a:endParaRPr/>
          </a:p>
        </p:txBody>
      </p:sp>
      <p:sp>
        <p:nvSpPr>
          <p:cNvPr id="24" name="Google Shape;24;p31"/>
          <p:cNvSpPr txBox="1">
            <a:spLocks noGrp="1"/>
          </p:cNvSpPr>
          <p:nvPr>
            <p:ph type="sldNum" idx="12"/>
          </p:nvPr>
        </p:nvSpPr>
        <p:spPr>
          <a:xfrm>
            <a:off x="4449997" y="6536531"/>
            <a:ext cx="239245" cy="410686"/>
          </a:xfrm>
          <a:prstGeom prst="rect">
            <a:avLst/>
          </a:prstGeom>
          <a:noFill/>
          <a:ln>
            <a:noFill/>
          </a:ln>
        </p:spPr>
        <p:txBody>
          <a:bodyPr spcFirstLastPara="1" wrap="square" lIns="35717" tIns="35717" rIns="35717" bIns="35717" anchor="t" anchorCtr="0">
            <a:spAutoFit/>
          </a:bodyPr>
          <a:lstStyle>
            <a:lvl1pPr marL="0" lvl="0" indent="0" algn="ctr">
              <a:lnSpc>
                <a:spcPct val="100000"/>
              </a:lnSpc>
              <a:spcBef>
                <a:spcPts val="0"/>
              </a:spcBef>
              <a:spcAft>
                <a:spcPts val="0"/>
              </a:spcAft>
              <a:buClr>
                <a:srgbClr val="000000"/>
              </a:buClr>
              <a:buSzPts val="1600"/>
              <a:buFont typeface="Helvetica Neue Light"/>
              <a:buNone/>
              <a:defRPr sz="11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600"/>
              <a:buFont typeface="Helvetica Neue Light"/>
              <a:buNone/>
              <a:defRPr sz="11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600"/>
              <a:buFont typeface="Helvetica Neue Light"/>
              <a:buNone/>
              <a:defRPr sz="11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600"/>
              <a:buFont typeface="Helvetica Neue Light"/>
              <a:buNone/>
              <a:defRPr sz="11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600"/>
              <a:buFont typeface="Helvetica Neue Light"/>
              <a:buNone/>
              <a:defRPr sz="11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600"/>
              <a:buFont typeface="Helvetica Neue Light"/>
              <a:buNone/>
              <a:defRPr sz="11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600"/>
              <a:buFont typeface="Helvetica Neue Light"/>
              <a:buNone/>
              <a:defRPr sz="11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600"/>
              <a:buFont typeface="Helvetica Neue Light"/>
              <a:buNone/>
              <a:defRPr sz="11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600"/>
              <a:buFont typeface="Helvetica Neue Light"/>
              <a:buNone/>
              <a:defRPr sz="1100" b="0">
                <a:latin typeface="Helvetica Neue Light"/>
                <a:ea typeface="Helvetica Neue Light"/>
                <a:cs typeface="Helvetica Neue Light"/>
                <a:sym typeface="Helvetica Neue Light"/>
              </a:defRPr>
            </a:lvl9pPr>
          </a:lstStyle>
          <a:p>
            <a:fld id="{00000000-1234-1234-1234-123412341234}" type="slidenum">
              <a:rPr lang="en-IN" smtClean="0"/>
              <a:pPr/>
              <a:t>‹#›</a:t>
            </a:fld>
            <a:endParaRPr lang="en-IN"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16"/>
        <p:cNvGrpSpPr/>
        <p:nvPr/>
      </p:nvGrpSpPr>
      <p:grpSpPr>
        <a:xfrm>
          <a:off x="0" y="0"/>
          <a:ext cx="0" cy="0"/>
          <a:chOff x="0" y="0"/>
          <a:chExt cx="0" cy="0"/>
        </a:xfrm>
      </p:grpSpPr>
      <p:sp>
        <p:nvSpPr>
          <p:cNvPr id="17" name="Google Shape;17;p30"/>
          <p:cNvSpPr txBox="1">
            <a:spLocks noGrp="1"/>
          </p:cNvSpPr>
          <p:nvPr>
            <p:ph type="title"/>
          </p:nvPr>
        </p:nvSpPr>
        <p:spPr>
          <a:xfrm>
            <a:off x="669727" y="178594"/>
            <a:ext cx="7804547" cy="1518047"/>
          </a:xfrm>
          <a:prstGeom prst="rect">
            <a:avLst/>
          </a:prstGeom>
          <a:noFill/>
          <a:ln>
            <a:noFill/>
          </a:ln>
        </p:spPr>
        <p:txBody>
          <a:bodyPr spcFirstLastPara="1" wrap="square" lIns="35717" tIns="35717" rIns="35717" bIns="35717"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8" name="Google Shape;18;p30"/>
          <p:cNvSpPr txBox="1">
            <a:spLocks noGrp="1"/>
          </p:cNvSpPr>
          <p:nvPr>
            <p:ph type="body" idx="1"/>
          </p:nvPr>
        </p:nvSpPr>
        <p:spPr>
          <a:xfrm>
            <a:off x="669727" y="1821656"/>
            <a:ext cx="7804547" cy="4420195"/>
          </a:xfrm>
          <a:prstGeom prst="rect">
            <a:avLst/>
          </a:prstGeom>
          <a:noFill/>
          <a:ln>
            <a:noFill/>
          </a:ln>
        </p:spPr>
        <p:txBody>
          <a:bodyPr spcFirstLastPara="1" wrap="square" lIns="35717" tIns="35717" rIns="35717" bIns="35717" anchor="ctr" anchorCtr="0">
            <a:normAutofit/>
          </a:bodyPr>
          <a:lstStyle>
            <a:lvl1pPr marL="321457" lvl="0" indent="-277257" algn="l">
              <a:lnSpc>
                <a:spcPct val="100000"/>
              </a:lnSpc>
              <a:spcBef>
                <a:spcPts val="2953"/>
              </a:spcBef>
              <a:spcAft>
                <a:spcPts val="0"/>
              </a:spcAft>
              <a:buClr>
                <a:srgbClr val="000000"/>
              </a:buClr>
              <a:buSzPts val="2610"/>
              <a:buChar char="•"/>
              <a:defRPr/>
            </a:lvl1pPr>
            <a:lvl2pPr marL="642915" lvl="1" indent="-277257" algn="l">
              <a:lnSpc>
                <a:spcPct val="100000"/>
              </a:lnSpc>
              <a:spcBef>
                <a:spcPts val="2953"/>
              </a:spcBef>
              <a:spcAft>
                <a:spcPts val="0"/>
              </a:spcAft>
              <a:buClr>
                <a:srgbClr val="000000"/>
              </a:buClr>
              <a:buSzPts val="2610"/>
              <a:buChar char="•"/>
              <a:defRPr/>
            </a:lvl2pPr>
            <a:lvl3pPr marL="964372" lvl="2" indent="-277257" algn="l">
              <a:lnSpc>
                <a:spcPct val="100000"/>
              </a:lnSpc>
              <a:spcBef>
                <a:spcPts val="2953"/>
              </a:spcBef>
              <a:spcAft>
                <a:spcPts val="0"/>
              </a:spcAft>
              <a:buClr>
                <a:srgbClr val="000000"/>
              </a:buClr>
              <a:buSzPts val="2610"/>
              <a:buChar char="•"/>
              <a:defRPr/>
            </a:lvl3pPr>
            <a:lvl4pPr marL="1285829" lvl="3" indent="-277257" algn="l">
              <a:lnSpc>
                <a:spcPct val="100000"/>
              </a:lnSpc>
              <a:spcBef>
                <a:spcPts val="2953"/>
              </a:spcBef>
              <a:spcAft>
                <a:spcPts val="0"/>
              </a:spcAft>
              <a:buClr>
                <a:srgbClr val="000000"/>
              </a:buClr>
              <a:buSzPts val="2610"/>
              <a:buChar char="•"/>
              <a:defRPr/>
            </a:lvl4pPr>
            <a:lvl5pPr marL="1607287" lvl="4" indent="-277257" algn="l">
              <a:lnSpc>
                <a:spcPct val="100000"/>
              </a:lnSpc>
              <a:spcBef>
                <a:spcPts val="2953"/>
              </a:spcBef>
              <a:spcAft>
                <a:spcPts val="0"/>
              </a:spcAft>
              <a:buClr>
                <a:srgbClr val="000000"/>
              </a:buClr>
              <a:buSzPts val="2610"/>
              <a:buChar char="•"/>
              <a:defRPr/>
            </a:lvl5pPr>
            <a:lvl6pPr marL="1928744" lvl="5" indent="-277257" algn="l">
              <a:lnSpc>
                <a:spcPct val="100000"/>
              </a:lnSpc>
              <a:spcBef>
                <a:spcPts val="2953"/>
              </a:spcBef>
              <a:spcAft>
                <a:spcPts val="0"/>
              </a:spcAft>
              <a:buClr>
                <a:srgbClr val="000000"/>
              </a:buClr>
              <a:buSzPts val="2610"/>
              <a:buChar char="•"/>
              <a:defRPr/>
            </a:lvl6pPr>
            <a:lvl7pPr marL="2250201" lvl="6" indent="-277257" algn="l">
              <a:lnSpc>
                <a:spcPct val="100000"/>
              </a:lnSpc>
              <a:spcBef>
                <a:spcPts val="2953"/>
              </a:spcBef>
              <a:spcAft>
                <a:spcPts val="0"/>
              </a:spcAft>
              <a:buClr>
                <a:srgbClr val="000000"/>
              </a:buClr>
              <a:buSzPts val="2610"/>
              <a:buChar char="•"/>
              <a:defRPr/>
            </a:lvl7pPr>
            <a:lvl8pPr marL="2571659" lvl="7" indent="-277256" algn="l">
              <a:lnSpc>
                <a:spcPct val="100000"/>
              </a:lnSpc>
              <a:spcBef>
                <a:spcPts val="2953"/>
              </a:spcBef>
              <a:spcAft>
                <a:spcPts val="0"/>
              </a:spcAft>
              <a:buClr>
                <a:srgbClr val="000000"/>
              </a:buClr>
              <a:buSzPts val="2610"/>
              <a:buChar char="•"/>
              <a:defRPr/>
            </a:lvl8pPr>
            <a:lvl9pPr marL="2893116" lvl="8" indent="-277256" algn="l">
              <a:lnSpc>
                <a:spcPct val="100000"/>
              </a:lnSpc>
              <a:spcBef>
                <a:spcPts val="2953"/>
              </a:spcBef>
              <a:spcAft>
                <a:spcPts val="0"/>
              </a:spcAft>
              <a:buClr>
                <a:srgbClr val="000000"/>
              </a:buClr>
              <a:buSzPts val="2610"/>
              <a:buChar char="•"/>
              <a:defRPr/>
            </a:lvl9pPr>
          </a:lstStyle>
          <a:p>
            <a:endParaRPr/>
          </a:p>
        </p:txBody>
      </p:sp>
      <p:sp>
        <p:nvSpPr>
          <p:cNvPr id="19" name="Google Shape;19;p30"/>
          <p:cNvSpPr txBox="1">
            <a:spLocks noGrp="1"/>
          </p:cNvSpPr>
          <p:nvPr>
            <p:ph type="sldNum" idx="12"/>
          </p:nvPr>
        </p:nvSpPr>
        <p:spPr>
          <a:xfrm>
            <a:off x="4449997" y="6536531"/>
            <a:ext cx="239245" cy="410686"/>
          </a:xfrm>
          <a:prstGeom prst="rect">
            <a:avLst/>
          </a:prstGeom>
          <a:noFill/>
          <a:ln>
            <a:noFill/>
          </a:ln>
        </p:spPr>
        <p:txBody>
          <a:bodyPr spcFirstLastPara="1" wrap="square" lIns="35717" tIns="35717" rIns="35717" bIns="35717" anchor="t" anchorCtr="0">
            <a:spAutoFit/>
          </a:bodyPr>
          <a:lstStyle>
            <a:lvl1pPr marL="0" lvl="0" indent="0" algn="ctr">
              <a:lnSpc>
                <a:spcPct val="100000"/>
              </a:lnSpc>
              <a:spcBef>
                <a:spcPts val="0"/>
              </a:spcBef>
              <a:spcAft>
                <a:spcPts val="0"/>
              </a:spcAft>
              <a:buClr>
                <a:srgbClr val="000000"/>
              </a:buClr>
              <a:buSzPts val="1600"/>
              <a:buFont typeface="Helvetica Neue Light"/>
              <a:buNone/>
              <a:defRPr sz="11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600"/>
              <a:buFont typeface="Helvetica Neue Light"/>
              <a:buNone/>
              <a:defRPr sz="11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600"/>
              <a:buFont typeface="Helvetica Neue Light"/>
              <a:buNone/>
              <a:defRPr sz="11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600"/>
              <a:buFont typeface="Helvetica Neue Light"/>
              <a:buNone/>
              <a:defRPr sz="11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600"/>
              <a:buFont typeface="Helvetica Neue Light"/>
              <a:buNone/>
              <a:defRPr sz="11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600"/>
              <a:buFont typeface="Helvetica Neue Light"/>
              <a:buNone/>
              <a:defRPr sz="11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600"/>
              <a:buFont typeface="Helvetica Neue Light"/>
              <a:buNone/>
              <a:defRPr sz="11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600"/>
              <a:buFont typeface="Helvetica Neue Light"/>
              <a:buNone/>
              <a:defRPr sz="11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600"/>
              <a:buFont typeface="Helvetica Neue Light"/>
              <a:buNone/>
              <a:defRPr sz="1100" b="0">
                <a:latin typeface="Helvetica Neue Light"/>
                <a:ea typeface="Helvetica Neue Light"/>
                <a:cs typeface="Helvetica Neue Light"/>
                <a:sym typeface="Helvetica Neue Light"/>
              </a:defRPr>
            </a:lvl9pPr>
          </a:lstStyle>
          <a:p>
            <a:fld id="{00000000-1234-1234-1234-123412341234}" type="slidenum">
              <a:rPr lang="en-IN" smtClean="0"/>
              <a:pPr/>
              <a:t>‹#›</a:t>
            </a:fld>
            <a:endParaRPr lang="en-IN"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25"/>
        <p:cNvGrpSpPr/>
        <p:nvPr/>
      </p:nvGrpSpPr>
      <p:grpSpPr>
        <a:xfrm>
          <a:off x="0" y="0"/>
          <a:ext cx="0" cy="0"/>
          <a:chOff x="0" y="0"/>
          <a:chExt cx="0" cy="0"/>
        </a:xfrm>
      </p:grpSpPr>
      <p:sp>
        <p:nvSpPr>
          <p:cNvPr id="26" name="Google Shape;26;p32"/>
          <p:cNvSpPr>
            <a:spLocks noGrp="1"/>
          </p:cNvSpPr>
          <p:nvPr>
            <p:ph type="pic" idx="2"/>
          </p:nvPr>
        </p:nvSpPr>
        <p:spPr>
          <a:xfrm>
            <a:off x="4723805" y="3580805"/>
            <a:ext cx="3750469" cy="2652117"/>
          </a:xfrm>
          <a:prstGeom prst="rect">
            <a:avLst/>
          </a:prstGeom>
          <a:noFill/>
          <a:ln>
            <a:noFill/>
          </a:ln>
        </p:spPr>
        <p:txBody>
          <a:bodyPr spcFirstLastPara="1" wrap="square" lIns="64281" tIns="32132" rIns="64281" bIns="32132" anchor="t" anchorCtr="0">
            <a:noAutofit/>
          </a:bodyPr>
          <a:lstStyle>
            <a:lvl1pPr marR="0" lvl="0"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9pPr>
          </a:lstStyle>
          <a:p>
            <a:endParaRPr/>
          </a:p>
        </p:txBody>
      </p:sp>
      <p:sp>
        <p:nvSpPr>
          <p:cNvPr id="27" name="Google Shape;27;p32"/>
          <p:cNvSpPr>
            <a:spLocks noGrp="1"/>
          </p:cNvSpPr>
          <p:nvPr>
            <p:ph type="pic" idx="3"/>
          </p:nvPr>
        </p:nvSpPr>
        <p:spPr>
          <a:xfrm>
            <a:off x="4723805" y="625078"/>
            <a:ext cx="3750469" cy="2652117"/>
          </a:xfrm>
          <a:prstGeom prst="rect">
            <a:avLst/>
          </a:prstGeom>
          <a:noFill/>
          <a:ln>
            <a:noFill/>
          </a:ln>
        </p:spPr>
        <p:txBody>
          <a:bodyPr spcFirstLastPara="1" wrap="square" lIns="64281" tIns="32132" rIns="64281" bIns="32132" anchor="t" anchorCtr="0">
            <a:noAutofit/>
          </a:bodyPr>
          <a:lstStyle>
            <a:lvl1pPr marR="0" lvl="0"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9pPr>
          </a:lstStyle>
          <a:p>
            <a:endParaRPr/>
          </a:p>
        </p:txBody>
      </p:sp>
      <p:sp>
        <p:nvSpPr>
          <p:cNvPr id="28" name="Google Shape;28;p32"/>
          <p:cNvSpPr>
            <a:spLocks noGrp="1"/>
          </p:cNvSpPr>
          <p:nvPr>
            <p:ph type="pic" idx="4"/>
          </p:nvPr>
        </p:nvSpPr>
        <p:spPr>
          <a:xfrm>
            <a:off x="669726" y="625078"/>
            <a:ext cx="3750469" cy="5607844"/>
          </a:xfrm>
          <a:prstGeom prst="rect">
            <a:avLst/>
          </a:prstGeom>
          <a:noFill/>
          <a:ln>
            <a:noFill/>
          </a:ln>
        </p:spPr>
        <p:txBody>
          <a:bodyPr spcFirstLastPara="1" wrap="square" lIns="64281" tIns="32132" rIns="64281" bIns="32132" anchor="t" anchorCtr="0">
            <a:noAutofit/>
          </a:bodyPr>
          <a:lstStyle>
            <a:lvl1pPr marR="0" lvl="0"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2953"/>
              </a:spcBef>
              <a:spcAft>
                <a:spcPts val="0"/>
              </a:spcAft>
              <a:buClr>
                <a:srgbClr val="000000"/>
              </a:buClr>
              <a:buSzPts val="4640"/>
              <a:buFont typeface="Helvetica Neue"/>
              <a:buChar char="•"/>
              <a:defRPr sz="2200" b="0" i="0" u="none" strike="noStrike" cap="none">
                <a:solidFill>
                  <a:srgbClr val="000000"/>
                </a:solidFill>
                <a:latin typeface="Helvetica Neue"/>
                <a:ea typeface="Helvetica Neue"/>
                <a:cs typeface="Helvetica Neue"/>
                <a:sym typeface="Helvetica Neue"/>
              </a:defRPr>
            </a:lvl9pPr>
          </a:lstStyle>
          <a:p>
            <a:endParaRPr/>
          </a:p>
        </p:txBody>
      </p:sp>
      <p:sp>
        <p:nvSpPr>
          <p:cNvPr id="29" name="Google Shape;29;p32"/>
          <p:cNvSpPr txBox="1">
            <a:spLocks noGrp="1"/>
          </p:cNvSpPr>
          <p:nvPr>
            <p:ph type="sldNum" idx="12"/>
          </p:nvPr>
        </p:nvSpPr>
        <p:spPr>
          <a:xfrm>
            <a:off x="4449997" y="6536531"/>
            <a:ext cx="239245" cy="410686"/>
          </a:xfrm>
          <a:prstGeom prst="rect">
            <a:avLst/>
          </a:prstGeom>
          <a:noFill/>
          <a:ln>
            <a:noFill/>
          </a:ln>
        </p:spPr>
        <p:txBody>
          <a:bodyPr spcFirstLastPara="1" wrap="square" lIns="35717" tIns="35717" rIns="35717" bIns="35717" anchor="t" anchorCtr="0">
            <a:spAutoFit/>
          </a:bodyPr>
          <a:lstStyle>
            <a:lvl1pPr marL="0" lvl="0" indent="0" algn="ctr">
              <a:lnSpc>
                <a:spcPct val="100000"/>
              </a:lnSpc>
              <a:spcBef>
                <a:spcPts val="0"/>
              </a:spcBef>
              <a:spcAft>
                <a:spcPts val="0"/>
              </a:spcAft>
              <a:buClr>
                <a:srgbClr val="000000"/>
              </a:buClr>
              <a:buSzPts val="1600"/>
              <a:buFont typeface="Helvetica Neue Light"/>
              <a:buNone/>
              <a:defRPr sz="11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1600"/>
              <a:buFont typeface="Helvetica Neue Light"/>
              <a:buNone/>
              <a:defRPr sz="11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1600"/>
              <a:buFont typeface="Helvetica Neue Light"/>
              <a:buNone/>
              <a:defRPr sz="11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1600"/>
              <a:buFont typeface="Helvetica Neue Light"/>
              <a:buNone/>
              <a:defRPr sz="11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1600"/>
              <a:buFont typeface="Helvetica Neue Light"/>
              <a:buNone/>
              <a:defRPr sz="11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1600"/>
              <a:buFont typeface="Helvetica Neue Light"/>
              <a:buNone/>
              <a:defRPr sz="11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1600"/>
              <a:buFont typeface="Helvetica Neue Light"/>
              <a:buNone/>
              <a:defRPr sz="11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1600"/>
              <a:buFont typeface="Helvetica Neue Light"/>
              <a:buNone/>
              <a:defRPr sz="11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1600"/>
              <a:buFont typeface="Helvetica Neue Light"/>
              <a:buNone/>
              <a:defRPr sz="1100" b="0">
                <a:latin typeface="Helvetica Neue Light"/>
                <a:ea typeface="Helvetica Neue Light"/>
                <a:cs typeface="Helvetica Neue Light"/>
                <a:sym typeface="Helvetica Neue Light"/>
              </a:defRPr>
            </a:lvl9pPr>
          </a:lstStyle>
          <a:p>
            <a:fld id="{00000000-1234-1234-1234-123412341234}"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6F7B92-CB28-44FB-9DF2-8D434661E17E}"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F28D6-4F78-43F8-BB2E-F66CD64D85E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6F7B92-CB28-44FB-9DF2-8D434661E17E}" type="datetimeFigureOut">
              <a:rPr lang="en-US" smtClean="0"/>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F28D6-4F78-43F8-BB2E-F66CD64D85E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6F7B92-CB28-44FB-9DF2-8D434661E17E}"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F28D6-4F78-43F8-BB2E-F66CD64D85E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6F7B92-CB28-44FB-9DF2-8D434661E17E}" type="datetimeFigureOut">
              <a:rPr lang="en-US" smtClean="0"/>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0F28D6-4F78-43F8-BB2E-F66CD64D85E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6F7B92-CB28-44FB-9DF2-8D434661E17E}" type="datetimeFigureOut">
              <a:rPr lang="en-US" smtClean="0"/>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0F28D6-4F78-43F8-BB2E-F66CD64D85E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6F7B92-CB28-44FB-9DF2-8D434661E17E}" type="datetimeFigureOut">
              <a:rPr lang="en-US" smtClean="0"/>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0F28D6-4F78-43F8-BB2E-F66CD64D85E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6F7B92-CB28-44FB-9DF2-8D434661E17E}"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F28D6-4F78-43F8-BB2E-F66CD64D85E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6F7B92-CB28-44FB-9DF2-8D434661E17E}" type="datetimeFigureOut">
              <a:rPr lang="en-US" smtClean="0"/>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F28D6-4F78-43F8-BB2E-F66CD64D85E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6F7B92-CB28-44FB-9DF2-8D434661E17E}" type="datetimeFigureOut">
              <a:rPr lang="en-US" smtClean="0"/>
              <a:t>11/1/2022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0F28D6-4F78-43F8-BB2E-F66CD64D85E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45.jpeg"/></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47.jpeg"/></Relationships>
</file>

<file path=ppt/slides/_rels/slide1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3.xml.rels><?xml version="1.0" encoding="UTF-8" standalone="yes"?>
<Relationships xmlns="http://schemas.openxmlformats.org/package/2006/relationships"><Relationship Id="rId8" Type="http://schemas.openxmlformats.org/officeDocument/2006/relationships/image" Target="../media/image57.jpg"/><Relationship Id="rId3" Type="http://schemas.openxmlformats.org/officeDocument/2006/relationships/image" Target="../media/image52.jpg"/><Relationship Id="rId7" Type="http://schemas.openxmlformats.org/officeDocument/2006/relationships/image" Target="../media/image56.jp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jpg"/></Relationships>
</file>

<file path=ppt/slides/_rels/slide14.xml.rels><?xml version="1.0" encoding="UTF-8" standalone="yes"?>
<Relationships xmlns="http://schemas.openxmlformats.org/package/2006/relationships"><Relationship Id="rId3" Type="http://schemas.openxmlformats.org/officeDocument/2006/relationships/hyperlink" Target="http://WWW.DECCANEXOTICS.COM" TargetMode="External"/><Relationship Id="rId2" Type="http://schemas.openxmlformats.org/officeDocument/2006/relationships/image" Target="../media/image58.jpeg"/><Relationship Id="rId1" Type="http://schemas.openxmlformats.org/officeDocument/2006/relationships/slideLayout" Target="../slideLayouts/slideLayout14.xml"/><Relationship Id="rId5" Type="http://schemas.openxmlformats.org/officeDocument/2006/relationships/image" Target="../media/image60.jpe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26" Type="http://schemas.openxmlformats.org/officeDocument/2006/relationships/image" Target="../media/image38.pn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png"/><Relationship Id="rId2" Type="http://schemas.openxmlformats.org/officeDocument/2006/relationships/notesSlide" Target="../notesSlides/notesSlide6.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15.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41.jpeg"/><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pic>
        <p:nvPicPr>
          <p:cNvPr id="50" name="Google Shape;50;p1"/>
          <p:cNvPicPr preferRelativeResize="0"/>
          <p:nvPr/>
        </p:nvPicPr>
        <p:blipFill rotWithShape="1">
          <a:blip r:embed="rId3">
            <a:alphaModFix/>
          </a:blip>
          <a:srcRect/>
          <a:stretch/>
        </p:blipFill>
        <p:spPr>
          <a:xfrm>
            <a:off x="285750" y="293403"/>
            <a:ext cx="8572500" cy="4822031"/>
          </a:xfrm>
          <a:prstGeom prst="rect">
            <a:avLst/>
          </a:prstGeom>
          <a:noFill/>
          <a:ln>
            <a:noFill/>
          </a:ln>
        </p:spPr>
      </p:pic>
      <p:sp>
        <p:nvSpPr>
          <p:cNvPr id="51" name="Google Shape;51;p1"/>
          <p:cNvSpPr/>
          <p:nvPr/>
        </p:nvSpPr>
        <p:spPr>
          <a:xfrm>
            <a:off x="285750" y="5211879"/>
            <a:ext cx="8572500" cy="1373129"/>
          </a:xfrm>
          <a:prstGeom prst="rect">
            <a:avLst/>
          </a:prstGeom>
          <a:gradFill>
            <a:gsLst>
              <a:gs pos="0">
                <a:srgbClr val="55C1FF"/>
              </a:gs>
              <a:gs pos="100000">
                <a:srgbClr val="0076B9"/>
              </a:gs>
            </a:gsLst>
            <a:lin ang="5400000" scaled="0"/>
          </a:gradFill>
          <a:ln w="12700" cap="flat" cmpd="sng">
            <a:solidFill>
              <a:schemeClr val="dk1"/>
            </a:solidFill>
            <a:prstDash val="solid"/>
            <a:miter lim="400000"/>
            <a:headEnd type="none" w="sm" len="sm"/>
            <a:tailEnd type="none" w="sm" len="sm"/>
          </a:ln>
        </p:spPr>
        <p:txBody>
          <a:bodyPr spcFirstLastPara="1" wrap="square" lIns="35717" tIns="35717" rIns="35717" bIns="35717" anchor="t" anchorCtr="0">
            <a:noAutofit/>
          </a:bodyPr>
          <a:lstStyle/>
          <a:p>
            <a:pPr algn="ctr">
              <a:buClr>
                <a:srgbClr val="FFFFFF"/>
              </a:buClr>
              <a:buSzPts val="4000"/>
            </a:pPr>
            <a:r>
              <a:rPr lang="en-IN" sz="2800" dirty="0">
                <a:solidFill>
                  <a:srgbClr val="FFFFFF"/>
                </a:solidFill>
                <a:latin typeface="Helvetica Neue"/>
                <a:ea typeface="Helvetica Neue"/>
                <a:cs typeface="Helvetica Neue"/>
                <a:sym typeface="Helvetica Neue"/>
              </a:rPr>
              <a:t>Deccan Exotics Dragon Fruit Farm</a:t>
            </a:r>
            <a:endParaRPr/>
          </a:p>
          <a:p>
            <a:pPr algn="ctr">
              <a:buClr>
                <a:srgbClr val="FFFFFF"/>
              </a:buClr>
              <a:buSzPts val="4000"/>
            </a:pPr>
            <a:r>
              <a:rPr lang="en-IN" sz="2800" dirty="0">
                <a:solidFill>
                  <a:srgbClr val="FFFFFF"/>
                </a:solidFill>
                <a:latin typeface="Helvetica Neue"/>
                <a:ea typeface="Helvetica Neue"/>
                <a:cs typeface="Helvetica Neue"/>
                <a:sym typeface="Helvetica Neue"/>
              </a:rPr>
              <a:t>- </a:t>
            </a:r>
            <a:r>
              <a:rPr lang="en-IN" sz="2800" dirty="0" err="1">
                <a:solidFill>
                  <a:srgbClr val="FFFFFF"/>
                </a:solidFill>
                <a:latin typeface="Helvetica Neue"/>
                <a:ea typeface="Helvetica Neue"/>
                <a:cs typeface="Helvetica Neue"/>
                <a:sym typeface="Helvetica Neue"/>
              </a:rPr>
              <a:t>Sangareddy</a:t>
            </a:r>
            <a:endParaRPr sz="2800">
              <a:solidFill>
                <a:srgbClr val="FFFFFF"/>
              </a:solidFill>
              <a:latin typeface="Helvetica Neue"/>
              <a:ea typeface="Helvetica Neue"/>
              <a:cs typeface="Helvetica Neue"/>
              <a:sym typeface="Helvetica Neue"/>
            </a:endParaRPr>
          </a:p>
          <a:p>
            <a:pPr algn="ctr">
              <a:buClr>
                <a:srgbClr val="FFFFFF"/>
              </a:buClr>
              <a:buSzPts val="2800"/>
            </a:pPr>
            <a:r>
              <a:rPr lang="en-IN" sz="2000" dirty="0">
                <a:solidFill>
                  <a:srgbClr val="FFFFFF"/>
                </a:solidFill>
                <a:latin typeface="Helvetica Neue"/>
                <a:ea typeface="Helvetica Neue"/>
                <a:cs typeface="Helvetica Neue"/>
                <a:sym typeface="Helvetica Neue"/>
              </a:rPr>
              <a:t>Dr. </a:t>
            </a:r>
            <a:r>
              <a:rPr lang="en-IN" sz="2000" dirty="0" err="1">
                <a:solidFill>
                  <a:srgbClr val="FFFFFF"/>
                </a:solidFill>
                <a:latin typeface="Helvetica Neue"/>
                <a:ea typeface="Helvetica Neue"/>
                <a:cs typeface="Helvetica Neue"/>
                <a:sym typeface="Helvetica Neue"/>
              </a:rPr>
              <a:t>Srinivas</a:t>
            </a:r>
            <a:r>
              <a:rPr lang="en-IN" sz="2000" dirty="0">
                <a:solidFill>
                  <a:srgbClr val="FFFFFF"/>
                </a:solidFill>
                <a:latin typeface="Helvetica Neue"/>
                <a:ea typeface="Helvetica Neue"/>
                <a:cs typeface="Helvetica Neue"/>
                <a:sym typeface="Helvetica Neue"/>
              </a:rPr>
              <a:t> </a:t>
            </a:r>
            <a:r>
              <a:rPr lang="en-IN" sz="2000" dirty="0" err="1">
                <a:solidFill>
                  <a:srgbClr val="FFFFFF"/>
                </a:solidFill>
                <a:latin typeface="Helvetica Neue"/>
                <a:ea typeface="Helvetica Neue"/>
                <a:cs typeface="Helvetica Neue"/>
                <a:sym typeface="Helvetica Neue"/>
              </a:rPr>
              <a:t>Rao</a:t>
            </a:r>
            <a:r>
              <a:rPr lang="en-IN" sz="2000" dirty="0">
                <a:solidFill>
                  <a:srgbClr val="FFFFFF"/>
                </a:solidFill>
                <a:latin typeface="Helvetica Neue"/>
                <a:ea typeface="Helvetica Neue"/>
                <a:cs typeface="Helvetica Neue"/>
                <a:sym typeface="Helvetica Neue"/>
              </a:rPr>
              <a:t> </a:t>
            </a:r>
            <a:r>
              <a:rPr lang="en-IN" sz="2000" dirty="0" err="1">
                <a:solidFill>
                  <a:srgbClr val="FFFFFF"/>
                </a:solidFill>
                <a:latin typeface="Helvetica Neue"/>
                <a:ea typeface="Helvetica Neue"/>
                <a:cs typeface="Helvetica Neue"/>
                <a:sym typeface="Helvetica Neue"/>
              </a:rPr>
              <a:t>Madhavaram</a:t>
            </a:r>
            <a:r>
              <a:rPr lang="en-IN" sz="2800" dirty="0">
                <a:solidFill>
                  <a:srgbClr val="FFFFFF"/>
                </a:solidFill>
                <a:latin typeface="Helvetica Neue"/>
                <a:ea typeface="Helvetica Neue"/>
                <a:cs typeface="Helvetica Neue"/>
                <a:sym typeface="Helvetica Neue"/>
              </a:rPr>
              <a:t> </a:t>
            </a:r>
            <a:r>
              <a:rPr lang="en-IN" sz="2000" dirty="0">
                <a:solidFill>
                  <a:srgbClr val="FFFFFF"/>
                </a:solidFill>
                <a:latin typeface="Helvetica Neue"/>
                <a:ea typeface="Helvetica Neue"/>
                <a:cs typeface="Helvetica Neue"/>
                <a:sym typeface="Helvetica Neue"/>
              </a:rPr>
              <a:t>– M.B.B.S, M.D.</a:t>
            </a:r>
            <a:endParaRPr sz="4600">
              <a:solidFill>
                <a:srgbClr val="FFFFFF"/>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7"/>
          <p:cNvSpPr txBox="1">
            <a:spLocks noGrp="1"/>
          </p:cNvSpPr>
          <p:nvPr>
            <p:ph type="title"/>
          </p:nvPr>
        </p:nvSpPr>
        <p:spPr>
          <a:xfrm>
            <a:off x="306161" y="228345"/>
            <a:ext cx="8552089" cy="1089422"/>
          </a:xfrm>
          <a:prstGeom prst="rect">
            <a:avLst/>
          </a:prstGeom>
          <a:gradFill>
            <a:gsLst>
              <a:gs pos="0">
                <a:srgbClr val="55C1FF"/>
              </a:gs>
              <a:gs pos="100000">
                <a:srgbClr val="0076B9"/>
              </a:gs>
            </a:gsLst>
            <a:lin ang="5400000" scaled="0"/>
          </a:gradFill>
          <a:ln w="12700" cap="flat" cmpd="sng">
            <a:solidFill>
              <a:schemeClr val="dk1"/>
            </a:solidFill>
            <a:prstDash val="solid"/>
            <a:miter lim="400000"/>
            <a:headEnd type="none" w="sm" len="sm"/>
            <a:tailEnd type="none" w="sm" len="sm"/>
          </a:ln>
        </p:spPr>
        <p:txBody>
          <a:bodyPr spcFirstLastPara="1" wrap="square" lIns="35717" tIns="35717" rIns="35717" bIns="35717" anchor="ctr" anchorCtr="0">
            <a:normAutofit/>
          </a:bodyPr>
          <a:lstStyle/>
          <a:p>
            <a:pPr>
              <a:buClr>
                <a:srgbClr val="FFFFFF"/>
              </a:buClr>
              <a:buSzPts val="6000"/>
            </a:pPr>
            <a:r>
              <a:rPr lang="en-IN" sz="4200" dirty="0">
                <a:solidFill>
                  <a:srgbClr val="FFFFFF"/>
                </a:solidFill>
                <a:latin typeface="Helvetica Neue"/>
                <a:ea typeface="Helvetica Neue"/>
                <a:cs typeface="Helvetica Neue"/>
                <a:sym typeface="Helvetica Neue"/>
              </a:rPr>
              <a:t>Contributions by Deccan Exotics</a:t>
            </a:r>
            <a:endParaRPr dirty="0"/>
          </a:p>
        </p:txBody>
      </p:sp>
      <p:sp>
        <p:nvSpPr>
          <p:cNvPr id="112" name="Google Shape;112;p7"/>
          <p:cNvSpPr txBox="1">
            <a:spLocks noGrp="1"/>
          </p:cNvSpPr>
          <p:nvPr>
            <p:ph type="body" idx="1"/>
          </p:nvPr>
        </p:nvSpPr>
        <p:spPr>
          <a:xfrm>
            <a:off x="669726" y="1628801"/>
            <a:ext cx="7804547" cy="2016224"/>
          </a:xfrm>
          <a:prstGeom prst="rect">
            <a:avLst/>
          </a:prstGeom>
          <a:noFill/>
          <a:ln w="9525" cap="flat" cmpd="sng">
            <a:solidFill>
              <a:schemeClr val="dk1"/>
            </a:solidFill>
            <a:prstDash val="solid"/>
            <a:round/>
            <a:headEnd type="none" w="sm" len="sm"/>
            <a:tailEnd type="none" w="sm" len="sm"/>
          </a:ln>
        </p:spPr>
        <p:txBody>
          <a:bodyPr spcFirstLastPara="1" wrap="square" lIns="35717" tIns="35717" rIns="35717" bIns="35717" anchor="t" anchorCtr="0">
            <a:normAutofit/>
          </a:bodyPr>
          <a:lstStyle/>
          <a:p>
            <a:pPr marL="44200" indent="0">
              <a:lnSpc>
                <a:spcPct val="115000"/>
              </a:lnSpc>
              <a:spcAft>
                <a:spcPts val="1000"/>
              </a:spcAft>
              <a:buNone/>
            </a:pPr>
            <a:r>
              <a:rPr lang="en-IN"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Deccan Exotics FPO has made many significant contributions towards capacity building in plant genetic resources management including:</a:t>
            </a:r>
            <a:endParaRPr lang="en-IN" sz="1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r>
              <a:rPr lang="en-IN"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Ensuring technical assistance and protocol standardization</a:t>
            </a:r>
            <a:endParaRPr dirty="0"/>
          </a:p>
        </p:txBody>
      </p:sp>
      <p:pic>
        <p:nvPicPr>
          <p:cNvPr id="4" name="Picture 3">
            <a:extLst>
              <a:ext uri="{FF2B5EF4-FFF2-40B4-BE49-F238E27FC236}">
                <a16:creationId xmlns:a16="http://schemas.microsoft.com/office/drawing/2014/main" id="{3127363C-8CE0-F1BF-5F7A-1400D8F7B9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2178" y="3706720"/>
            <a:ext cx="2283718" cy="3044957"/>
          </a:xfrm>
          <a:prstGeom prst="rect">
            <a:avLst/>
          </a:prstGeom>
        </p:spPr>
      </p:pic>
      <p:pic>
        <p:nvPicPr>
          <p:cNvPr id="6" name="Picture 5">
            <a:extLst>
              <a:ext uri="{FF2B5EF4-FFF2-40B4-BE49-F238E27FC236}">
                <a16:creationId xmlns:a16="http://schemas.microsoft.com/office/drawing/2014/main" id="{06F1D489-50D8-C269-7D8C-AD31E68895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7121" y="3706720"/>
            <a:ext cx="3869255" cy="3044957"/>
          </a:xfrm>
          <a:prstGeom prst="rect">
            <a:avLst/>
          </a:prstGeom>
        </p:spPr>
      </p:pic>
    </p:spTree>
    <p:extLst>
      <p:ext uri="{BB962C8B-B14F-4D97-AF65-F5344CB8AC3E}">
        <p14:creationId xmlns:p14="http://schemas.microsoft.com/office/powerpoint/2010/main" val="456207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7"/>
          <p:cNvSpPr txBox="1">
            <a:spLocks noGrp="1"/>
          </p:cNvSpPr>
          <p:nvPr>
            <p:ph type="title"/>
          </p:nvPr>
        </p:nvSpPr>
        <p:spPr>
          <a:xfrm>
            <a:off x="306161" y="228345"/>
            <a:ext cx="8552089" cy="1089422"/>
          </a:xfrm>
          <a:prstGeom prst="rect">
            <a:avLst/>
          </a:prstGeom>
          <a:gradFill>
            <a:gsLst>
              <a:gs pos="0">
                <a:srgbClr val="55C1FF"/>
              </a:gs>
              <a:gs pos="100000">
                <a:srgbClr val="0076B9"/>
              </a:gs>
            </a:gsLst>
            <a:lin ang="5400000" scaled="0"/>
          </a:gradFill>
          <a:ln w="12700" cap="flat" cmpd="sng">
            <a:solidFill>
              <a:schemeClr val="dk1"/>
            </a:solidFill>
            <a:prstDash val="solid"/>
            <a:miter lim="400000"/>
            <a:headEnd type="none" w="sm" len="sm"/>
            <a:tailEnd type="none" w="sm" len="sm"/>
          </a:ln>
        </p:spPr>
        <p:txBody>
          <a:bodyPr spcFirstLastPara="1" wrap="square" lIns="35717" tIns="35717" rIns="35717" bIns="35717" anchor="ctr" anchorCtr="0">
            <a:normAutofit/>
          </a:bodyPr>
          <a:lstStyle/>
          <a:p>
            <a:pPr>
              <a:buClr>
                <a:srgbClr val="FFFFFF"/>
              </a:buClr>
              <a:buSzPts val="6000"/>
            </a:pPr>
            <a:r>
              <a:rPr lang="en-IN" sz="4200" dirty="0">
                <a:solidFill>
                  <a:srgbClr val="FFFFFF"/>
                </a:solidFill>
                <a:latin typeface="Helvetica Neue"/>
                <a:ea typeface="Helvetica Neue"/>
                <a:cs typeface="Helvetica Neue"/>
                <a:sym typeface="Helvetica Neue"/>
              </a:rPr>
              <a:t>Contributions by Deccan Exotics</a:t>
            </a:r>
            <a:endParaRPr dirty="0"/>
          </a:p>
        </p:txBody>
      </p:sp>
      <p:sp>
        <p:nvSpPr>
          <p:cNvPr id="112" name="Google Shape;112;p7"/>
          <p:cNvSpPr txBox="1">
            <a:spLocks noGrp="1"/>
          </p:cNvSpPr>
          <p:nvPr>
            <p:ph type="body" idx="1"/>
          </p:nvPr>
        </p:nvSpPr>
        <p:spPr>
          <a:xfrm>
            <a:off x="669726" y="1628801"/>
            <a:ext cx="7804547" cy="2520280"/>
          </a:xfrm>
          <a:prstGeom prst="rect">
            <a:avLst/>
          </a:prstGeom>
          <a:noFill/>
          <a:ln w="9525" cap="flat" cmpd="sng">
            <a:solidFill>
              <a:schemeClr val="dk1"/>
            </a:solidFill>
            <a:prstDash val="solid"/>
            <a:round/>
            <a:headEnd type="none" w="sm" len="sm"/>
            <a:tailEnd type="none" w="sm" len="sm"/>
          </a:ln>
        </p:spPr>
        <p:txBody>
          <a:bodyPr spcFirstLastPara="1" wrap="square" lIns="35717" tIns="35717" rIns="35717" bIns="35717" anchor="t" anchorCtr="0">
            <a:normAutofit fontScale="25000" lnSpcReduction="20000"/>
          </a:bodyPr>
          <a:lstStyle/>
          <a:p>
            <a:pPr marL="44200" indent="0">
              <a:lnSpc>
                <a:spcPct val="115000"/>
              </a:lnSpc>
              <a:spcAft>
                <a:spcPts val="1000"/>
              </a:spcAft>
              <a:buNone/>
            </a:pPr>
            <a:r>
              <a:rPr lang="en-IN" sz="5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Deccan Exotics FPO has made many significant contributions towards capacity building in plant genetic resources management including:</a:t>
            </a:r>
            <a:endParaRPr lang="en-IN" sz="4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r>
              <a:rPr lang="en-IN" sz="5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Identification of high yield cultivar with superior qualities like:</a:t>
            </a:r>
            <a:endParaRPr lang="en-IN" sz="43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44200" indent="0">
              <a:lnSpc>
                <a:spcPct val="115000"/>
              </a:lnSpc>
              <a:spcBef>
                <a:spcPts val="0"/>
              </a:spcBef>
              <a:buNone/>
            </a:pPr>
            <a:endParaRPr lang="en-IN" sz="43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Bef>
                <a:spcPts val="0"/>
              </a:spcBef>
              <a:buFont typeface="Wingdings" panose="05000000000000000000" pitchFamily="2" charset="2"/>
              <a:buChar char="ü"/>
            </a:pPr>
            <a:r>
              <a:rPr lang="en-IN" sz="5600" dirty="0">
                <a:solidFill>
                  <a:srgbClr val="404040"/>
                </a:solidFill>
                <a:latin typeface="Calibri" panose="020F0502020204030204" pitchFamily="34" charset="0"/>
                <a:cs typeface="Times New Roman" panose="02020603050405020304" pitchFamily="18" charset="0"/>
              </a:rPr>
              <a:t>Fast growing</a:t>
            </a:r>
          </a:p>
          <a:p>
            <a:pPr lvl="1">
              <a:lnSpc>
                <a:spcPct val="115000"/>
              </a:lnSpc>
              <a:spcBef>
                <a:spcPts val="0"/>
              </a:spcBef>
              <a:buFont typeface="Wingdings" panose="05000000000000000000" pitchFamily="2" charset="2"/>
              <a:buChar char="ü"/>
            </a:pPr>
            <a:r>
              <a:rPr lang="en-IN" sz="5600" dirty="0"/>
              <a:t>High yield – </a:t>
            </a:r>
            <a:r>
              <a:rPr lang="en-IN" sz="5600" dirty="0" err="1"/>
              <a:t>upto</a:t>
            </a:r>
            <a:r>
              <a:rPr lang="en-IN" sz="5600" dirty="0"/>
              <a:t> 13 tonnes per acre</a:t>
            </a:r>
          </a:p>
          <a:p>
            <a:pPr lvl="1">
              <a:lnSpc>
                <a:spcPct val="115000"/>
              </a:lnSpc>
              <a:spcBef>
                <a:spcPts val="0"/>
              </a:spcBef>
              <a:buFont typeface="Wingdings" panose="05000000000000000000" pitchFamily="2" charset="2"/>
              <a:buChar char="ü"/>
            </a:pPr>
            <a:r>
              <a:rPr lang="en-IN" sz="5600" dirty="0"/>
              <a:t>Self pollinated</a:t>
            </a:r>
          </a:p>
          <a:p>
            <a:pPr lvl="1">
              <a:lnSpc>
                <a:spcPct val="115000"/>
              </a:lnSpc>
              <a:spcBef>
                <a:spcPts val="0"/>
              </a:spcBef>
              <a:buFont typeface="Wingdings" panose="05000000000000000000" pitchFamily="2" charset="2"/>
              <a:buChar char="ü"/>
            </a:pPr>
            <a:r>
              <a:rPr lang="en-IN" sz="5600" dirty="0"/>
              <a:t>Stress tolerance</a:t>
            </a:r>
          </a:p>
          <a:p>
            <a:pPr lvl="1">
              <a:lnSpc>
                <a:spcPct val="115000"/>
              </a:lnSpc>
              <a:spcBef>
                <a:spcPts val="0"/>
              </a:spcBef>
              <a:buFont typeface="Wingdings" panose="05000000000000000000" pitchFamily="2" charset="2"/>
              <a:buChar char="ü"/>
            </a:pPr>
            <a:r>
              <a:rPr lang="en-IN" sz="5600" dirty="0"/>
              <a:t>Disease resistance</a:t>
            </a:r>
            <a:endParaRPr lang="en-IN" sz="4300" dirty="0"/>
          </a:p>
          <a:p>
            <a:pPr lvl="1">
              <a:lnSpc>
                <a:spcPct val="115000"/>
              </a:lnSpc>
              <a:spcBef>
                <a:spcPts val="0"/>
              </a:spcBef>
              <a:buFont typeface="Wingdings" panose="05000000000000000000" pitchFamily="2" charset="2"/>
              <a:buChar char="ü"/>
            </a:pPr>
            <a:endParaRPr dirty="0"/>
          </a:p>
        </p:txBody>
      </p:sp>
      <p:pic>
        <p:nvPicPr>
          <p:cNvPr id="3" name="Picture 2">
            <a:extLst>
              <a:ext uri="{FF2B5EF4-FFF2-40B4-BE49-F238E27FC236}">
                <a16:creationId xmlns:a16="http://schemas.microsoft.com/office/drawing/2014/main" id="{EE366520-2B44-83FD-F216-DA5276072F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726" y="4293096"/>
            <a:ext cx="4118298" cy="2406385"/>
          </a:xfrm>
          <a:prstGeom prst="rect">
            <a:avLst/>
          </a:prstGeom>
        </p:spPr>
      </p:pic>
      <p:pic>
        <p:nvPicPr>
          <p:cNvPr id="7" name="Picture 6">
            <a:extLst>
              <a:ext uri="{FF2B5EF4-FFF2-40B4-BE49-F238E27FC236}">
                <a16:creationId xmlns:a16="http://schemas.microsoft.com/office/drawing/2014/main" id="{AF33582D-6056-96D1-CA38-C37D32B61D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0610" y="4293096"/>
            <a:ext cx="3633663" cy="2406385"/>
          </a:xfrm>
          <a:prstGeom prst="rect">
            <a:avLst/>
          </a:prstGeom>
        </p:spPr>
      </p:pic>
    </p:spTree>
    <p:extLst>
      <p:ext uri="{BB962C8B-B14F-4D97-AF65-F5344CB8AC3E}">
        <p14:creationId xmlns:p14="http://schemas.microsoft.com/office/powerpoint/2010/main" val="1540444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Google Shape;112;p7"/>
          <p:cNvSpPr txBox="1">
            <a:spLocks noGrp="1"/>
          </p:cNvSpPr>
          <p:nvPr>
            <p:ph type="body" idx="1"/>
          </p:nvPr>
        </p:nvSpPr>
        <p:spPr>
          <a:xfrm>
            <a:off x="395536" y="188640"/>
            <a:ext cx="7804547" cy="1277585"/>
          </a:xfrm>
          <a:prstGeom prst="rect">
            <a:avLst/>
          </a:prstGeom>
          <a:noFill/>
          <a:ln w="9525" cap="flat" cmpd="sng">
            <a:solidFill>
              <a:schemeClr val="dk1"/>
            </a:solidFill>
            <a:prstDash val="solid"/>
            <a:round/>
            <a:headEnd type="none" w="sm" len="sm"/>
            <a:tailEnd type="none" w="sm" len="sm"/>
          </a:ln>
        </p:spPr>
        <p:txBody>
          <a:bodyPr spcFirstLastPara="1" wrap="square" lIns="35717" tIns="35717" rIns="35717" bIns="35717" anchor="t" anchorCtr="0">
            <a:normAutofit fontScale="85000" lnSpcReduction="10000"/>
          </a:bodyPr>
          <a:lstStyle/>
          <a:p>
            <a:pPr>
              <a:lnSpc>
                <a:spcPct val="115000"/>
              </a:lnSpc>
              <a:spcBef>
                <a:spcPts val="0"/>
              </a:spcBef>
            </a:pPr>
            <a:r>
              <a:rPr lang="en-US" sz="2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Conducting awareness programs to increase the popularity of Dragon Fruit to over 6000 farmers across India and knowledge sharing session with school children</a:t>
            </a:r>
            <a:endParaRPr dirty="0"/>
          </a:p>
        </p:txBody>
      </p:sp>
      <p:pic>
        <p:nvPicPr>
          <p:cNvPr id="6" name="Picture 5">
            <a:extLst>
              <a:ext uri="{FF2B5EF4-FFF2-40B4-BE49-F238E27FC236}">
                <a16:creationId xmlns:a16="http://schemas.microsoft.com/office/drawing/2014/main" id="{FBDF30D4-469F-F20C-CF84-011FF6AD0F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541623"/>
            <a:ext cx="3024336" cy="2548777"/>
          </a:xfrm>
          <a:prstGeom prst="rect">
            <a:avLst/>
          </a:prstGeom>
        </p:spPr>
      </p:pic>
      <p:pic>
        <p:nvPicPr>
          <p:cNvPr id="9" name="Picture 8">
            <a:extLst>
              <a:ext uri="{FF2B5EF4-FFF2-40B4-BE49-F238E27FC236}">
                <a16:creationId xmlns:a16="http://schemas.microsoft.com/office/drawing/2014/main" id="{E3986174-5182-01EA-6FD6-C38DF2B144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80" y="4120059"/>
            <a:ext cx="3107837" cy="2549302"/>
          </a:xfrm>
          <a:prstGeom prst="rect">
            <a:avLst/>
          </a:prstGeom>
        </p:spPr>
      </p:pic>
      <p:pic>
        <p:nvPicPr>
          <p:cNvPr id="13" name="Picture 12">
            <a:extLst>
              <a:ext uri="{FF2B5EF4-FFF2-40B4-BE49-F238E27FC236}">
                <a16:creationId xmlns:a16="http://schemas.microsoft.com/office/drawing/2014/main" id="{3DCAE1F7-8D47-6EC8-4F71-649A144B3C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9912" y="1556792"/>
            <a:ext cx="4915570" cy="2500028"/>
          </a:xfrm>
          <a:prstGeom prst="rect">
            <a:avLst/>
          </a:prstGeom>
        </p:spPr>
      </p:pic>
      <p:pic>
        <p:nvPicPr>
          <p:cNvPr id="17" name="Picture 16">
            <a:extLst>
              <a:ext uri="{FF2B5EF4-FFF2-40B4-BE49-F238E27FC236}">
                <a16:creationId xmlns:a16="http://schemas.microsoft.com/office/drawing/2014/main" id="{4F183555-2712-0CF4-8553-68ED25A55B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536" y="4221088"/>
            <a:ext cx="4571999" cy="2393156"/>
          </a:xfrm>
          <a:prstGeom prst="rect">
            <a:avLst/>
          </a:prstGeom>
        </p:spPr>
      </p:pic>
    </p:spTree>
    <p:extLst>
      <p:ext uri="{BB962C8B-B14F-4D97-AF65-F5344CB8AC3E}">
        <p14:creationId xmlns:p14="http://schemas.microsoft.com/office/powerpoint/2010/main" val="534109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7"/>
          <p:cNvSpPr txBox="1">
            <a:spLocks noGrp="1"/>
          </p:cNvSpPr>
          <p:nvPr>
            <p:ph type="title"/>
          </p:nvPr>
        </p:nvSpPr>
        <p:spPr>
          <a:xfrm>
            <a:off x="306161" y="228345"/>
            <a:ext cx="8552089" cy="1089422"/>
          </a:xfrm>
          <a:prstGeom prst="rect">
            <a:avLst/>
          </a:prstGeom>
          <a:gradFill>
            <a:gsLst>
              <a:gs pos="0">
                <a:srgbClr val="55C1FF"/>
              </a:gs>
              <a:gs pos="100000">
                <a:srgbClr val="0076B9"/>
              </a:gs>
            </a:gsLst>
            <a:lin ang="5400000" scaled="0"/>
          </a:gradFill>
          <a:ln w="12700" cap="flat" cmpd="sng">
            <a:solidFill>
              <a:schemeClr val="dk1"/>
            </a:solidFill>
            <a:prstDash val="solid"/>
            <a:miter lim="400000"/>
            <a:headEnd type="none" w="sm" len="sm"/>
            <a:tailEnd type="none" w="sm" len="sm"/>
          </a:ln>
        </p:spPr>
        <p:txBody>
          <a:bodyPr spcFirstLastPara="1" wrap="square" lIns="35717" tIns="35717" rIns="35717" bIns="35717" anchor="ctr" anchorCtr="0">
            <a:normAutofit fontScale="90000"/>
          </a:bodyPr>
          <a:lstStyle/>
          <a:p>
            <a:pPr>
              <a:buClr>
                <a:srgbClr val="FFFFFF"/>
              </a:buClr>
              <a:buSzPts val="6000"/>
            </a:pPr>
            <a:r>
              <a:rPr lang="en-IN" sz="4200" dirty="0">
                <a:solidFill>
                  <a:srgbClr val="FFFFFF"/>
                </a:solidFill>
                <a:latin typeface="Helvetica Neue"/>
                <a:ea typeface="Helvetica Neue"/>
                <a:cs typeface="Helvetica Neue"/>
                <a:sym typeface="Helvetica Neue"/>
              </a:rPr>
              <a:t>Upcoming projects by Deccan Exotics</a:t>
            </a:r>
            <a:endParaRPr dirty="0"/>
          </a:p>
        </p:txBody>
      </p:sp>
      <p:sp>
        <p:nvSpPr>
          <p:cNvPr id="112" name="Google Shape;112;p7"/>
          <p:cNvSpPr txBox="1">
            <a:spLocks noGrp="1"/>
          </p:cNvSpPr>
          <p:nvPr>
            <p:ph type="body" idx="1"/>
          </p:nvPr>
        </p:nvSpPr>
        <p:spPr>
          <a:xfrm>
            <a:off x="3635897" y="1628800"/>
            <a:ext cx="5112568" cy="2677807"/>
          </a:xfrm>
          <a:prstGeom prst="rect">
            <a:avLst/>
          </a:prstGeom>
          <a:noFill/>
          <a:ln w="9525" cap="flat" cmpd="sng">
            <a:solidFill>
              <a:schemeClr val="dk1"/>
            </a:solidFill>
            <a:prstDash val="solid"/>
            <a:round/>
            <a:headEnd type="none" w="sm" len="sm"/>
            <a:tailEnd type="none" w="sm" len="sm"/>
          </a:ln>
        </p:spPr>
        <p:txBody>
          <a:bodyPr spcFirstLastPara="1" wrap="square" lIns="35717" tIns="35717" rIns="35717" bIns="35717" anchor="t" anchorCtr="0">
            <a:normAutofit/>
          </a:bodyPr>
          <a:lstStyle/>
          <a:p>
            <a:pPr lvl="1">
              <a:lnSpc>
                <a:spcPct val="115000"/>
              </a:lnSpc>
              <a:spcBef>
                <a:spcPts val="0"/>
              </a:spcBef>
            </a:pPr>
            <a:r>
              <a:rPr lang="en-IN" dirty="0"/>
              <a:t>Establishing integrated pack house and processing centre in progress</a:t>
            </a:r>
            <a:endParaRPr dirty="0"/>
          </a:p>
        </p:txBody>
      </p:sp>
      <p:pic>
        <p:nvPicPr>
          <p:cNvPr id="4" name="Picture 3">
            <a:extLst>
              <a:ext uri="{FF2B5EF4-FFF2-40B4-BE49-F238E27FC236}">
                <a16:creationId xmlns:a16="http://schemas.microsoft.com/office/drawing/2014/main" id="{594A0AB1-CEAB-4E68-06FD-509917C78A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095" y="1628801"/>
            <a:ext cx="2879753" cy="2677807"/>
          </a:xfrm>
          <a:prstGeom prst="rect">
            <a:avLst/>
          </a:prstGeom>
        </p:spPr>
      </p:pic>
      <p:pic>
        <p:nvPicPr>
          <p:cNvPr id="3" name="Picture 2">
            <a:extLst>
              <a:ext uri="{FF2B5EF4-FFF2-40B4-BE49-F238E27FC236}">
                <a16:creationId xmlns:a16="http://schemas.microsoft.com/office/drawing/2014/main" id="{02FC1699-CB1F-0A3B-9EEC-D734673DBD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4509120"/>
            <a:ext cx="2381250" cy="1914525"/>
          </a:xfrm>
          <a:prstGeom prst="rect">
            <a:avLst/>
          </a:prstGeom>
        </p:spPr>
      </p:pic>
      <p:pic>
        <p:nvPicPr>
          <p:cNvPr id="8" name="Picture 7">
            <a:extLst>
              <a:ext uri="{FF2B5EF4-FFF2-40B4-BE49-F238E27FC236}">
                <a16:creationId xmlns:a16="http://schemas.microsoft.com/office/drawing/2014/main" id="{51FD4260-69CB-8E8A-FE67-E49FAA0E2E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5430" y="4617640"/>
            <a:ext cx="2224722" cy="977900"/>
          </a:xfrm>
          <a:prstGeom prst="rect">
            <a:avLst/>
          </a:prstGeom>
        </p:spPr>
      </p:pic>
      <p:pic>
        <p:nvPicPr>
          <p:cNvPr id="11" name="Picture 10">
            <a:extLst>
              <a:ext uri="{FF2B5EF4-FFF2-40B4-BE49-F238E27FC236}">
                <a16:creationId xmlns:a16="http://schemas.microsoft.com/office/drawing/2014/main" id="{4E9EBDEE-4929-F3AB-9817-777CA5C0FA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7865" y="5924282"/>
            <a:ext cx="2947344" cy="745078"/>
          </a:xfrm>
          <a:prstGeom prst="rect">
            <a:avLst/>
          </a:prstGeom>
        </p:spPr>
      </p:pic>
      <p:pic>
        <p:nvPicPr>
          <p:cNvPr id="13" name="Picture 12">
            <a:extLst>
              <a:ext uri="{FF2B5EF4-FFF2-40B4-BE49-F238E27FC236}">
                <a16:creationId xmlns:a16="http://schemas.microsoft.com/office/drawing/2014/main" id="{02BDF491-66A5-D8FF-4771-30A2701704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76256" y="4384637"/>
            <a:ext cx="1807391" cy="2369895"/>
          </a:xfrm>
          <a:prstGeom prst="rect">
            <a:avLst/>
          </a:prstGeom>
        </p:spPr>
      </p:pic>
      <p:pic>
        <p:nvPicPr>
          <p:cNvPr id="5" name="Picture 4">
            <a:extLst>
              <a:ext uri="{FF2B5EF4-FFF2-40B4-BE49-F238E27FC236}">
                <a16:creationId xmlns:a16="http://schemas.microsoft.com/office/drawing/2014/main" id="{6272F2C8-CB33-AFF2-9BB6-F3BFF39AB1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3087" y="6237312"/>
            <a:ext cx="1680681" cy="454524"/>
          </a:xfrm>
          <a:prstGeom prst="rect">
            <a:avLst/>
          </a:prstGeom>
        </p:spPr>
      </p:pic>
    </p:spTree>
    <p:extLst>
      <p:ext uri="{BB962C8B-B14F-4D97-AF65-F5344CB8AC3E}">
        <p14:creationId xmlns:p14="http://schemas.microsoft.com/office/powerpoint/2010/main" val="1949167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7" name="20aa51e6-f445-40d6-9da9-c70d34415d03.JPG" descr="20aa51e6-f445-40d6-9da9-c70d34415d03.JPG"/>
          <p:cNvPicPr>
            <a:picLocks noGrp="1" noChangeAspect="1"/>
          </p:cNvPicPr>
          <p:nvPr>
            <p:ph type="pic" idx="13"/>
          </p:nvPr>
        </p:nvPicPr>
        <p:blipFill>
          <a:blip r:embed="rId2"/>
          <a:srcRect/>
          <a:stretch>
            <a:fillRect/>
          </a:stretch>
        </p:blipFill>
        <p:spPr>
          <a:xfrm>
            <a:off x="0" y="489984"/>
            <a:ext cx="8975462" cy="4010910"/>
          </a:xfrm>
          <a:prstGeom prst="rect">
            <a:avLst/>
          </a:prstGeom>
        </p:spPr>
      </p:pic>
      <p:sp>
        <p:nvSpPr>
          <p:cNvPr id="388" name="WWW.DECCANEXOTICS.COM…"/>
          <p:cNvSpPr txBox="1">
            <a:spLocks noGrp="1"/>
          </p:cNvSpPr>
          <p:nvPr>
            <p:ph type="body" sz="quarter" idx="1"/>
          </p:nvPr>
        </p:nvSpPr>
        <p:spPr>
          <a:xfrm>
            <a:off x="357158" y="4857760"/>
            <a:ext cx="8786842" cy="1084420"/>
          </a:xfrm>
          <a:prstGeom prst="rect">
            <a:avLst/>
          </a:prstGeom>
        </p:spPr>
        <p:txBody>
          <a:bodyPr>
            <a:normAutofit fontScale="25000" lnSpcReduction="20000"/>
          </a:bodyPr>
          <a:lstStyle/>
          <a:p>
            <a:pPr defTabSz="340923">
              <a:defRPr sz="3071"/>
            </a:pPr>
            <a:r>
              <a:rPr sz="16000" u="sng">
                <a:hlinkClick r:id="rId3"/>
              </a:rPr>
              <a:t>WWW.DECCANEXOTICS.CO</a:t>
            </a:r>
            <a:r>
              <a:rPr lang="en-US" sz="16000" u="sng" dirty="0">
                <a:hlinkClick r:id="rId3"/>
              </a:rPr>
              <a:t>M</a:t>
            </a:r>
            <a:endParaRPr u="sng">
              <a:hlinkClick r:id="rId3"/>
            </a:endParaRPr>
          </a:p>
          <a:p>
            <a:pPr defTabSz="340923">
              <a:defRPr sz="3071"/>
            </a:pPr>
            <a:r>
              <a:rPr sz="11200"/>
              <a:t>FOLLOW US:  </a:t>
            </a:r>
            <a:endParaRPr lang="en-US" sz="11200" dirty="0"/>
          </a:p>
          <a:p>
            <a:pPr defTabSz="340923">
              <a:defRPr sz="3071"/>
            </a:pPr>
            <a:r>
              <a:rPr lang="en-US" sz="11200" dirty="0"/>
              <a:t>Call us:+91-7331155778, +91-7702071045.</a:t>
            </a:r>
            <a:endParaRPr sz="11200"/>
          </a:p>
        </p:txBody>
      </p:sp>
      <p:pic>
        <p:nvPicPr>
          <p:cNvPr id="10242" name="Picture 2" descr="C:\Users\DECCAN EXOTICS\Desktop\YOUTUBE.png"/>
          <p:cNvPicPr>
            <a:picLocks noChangeAspect="1" noChangeArrowheads="1"/>
          </p:cNvPicPr>
          <p:nvPr/>
        </p:nvPicPr>
        <p:blipFill>
          <a:blip r:embed="rId4"/>
          <a:srcRect/>
          <a:stretch>
            <a:fillRect/>
          </a:stretch>
        </p:blipFill>
        <p:spPr bwMode="auto">
          <a:xfrm>
            <a:off x="4572000" y="5357826"/>
            <a:ext cx="1688535" cy="928694"/>
          </a:xfrm>
          <a:prstGeom prst="rect">
            <a:avLst/>
          </a:prstGeom>
          <a:noFill/>
        </p:spPr>
      </p:pic>
      <p:pic>
        <p:nvPicPr>
          <p:cNvPr id="10243" name="Picture 3" descr="C:\Users\DECCAN EXOTICS\Desktop\IM.jpg"/>
          <p:cNvPicPr>
            <a:picLocks noChangeAspect="1" noChangeArrowheads="1"/>
          </p:cNvPicPr>
          <p:nvPr/>
        </p:nvPicPr>
        <p:blipFill>
          <a:blip r:embed="rId5"/>
          <a:srcRect/>
          <a:stretch>
            <a:fillRect/>
          </a:stretch>
        </p:blipFill>
        <p:spPr bwMode="auto">
          <a:xfrm>
            <a:off x="2643174" y="5643578"/>
            <a:ext cx="1785950" cy="428628"/>
          </a:xfrm>
          <a:prstGeom prst="rect">
            <a:avLst/>
          </a:prstGeom>
          <a:noFill/>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2"/>
          <p:cNvSpPr txBox="1">
            <a:spLocks noGrp="1"/>
          </p:cNvSpPr>
          <p:nvPr>
            <p:ph type="body" idx="1"/>
          </p:nvPr>
        </p:nvSpPr>
        <p:spPr>
          <a:xfrm>
            <a:off x="467544" y="1052736"/>
            <a:ext cx="5544616" cy="5400600"/>
          </a:xfrm>
          <a:prstGeom prst="rect">
            <a:avLst/>
          </a:prstGeom>
          <a:noFill/>
          <a:ln w="9525" cap="flat" cmpd="sng">
            <a:solidFill>
              <a:schemeClr val="dk1"/>
            </a:solidFill>
            <a:prstDash val="solid"/>
            <a:round/>
            <a:headEnd type="none" w="sm" len="sm"/>
            <a:tailEnd type="none" w="sm" len="sm"/>
          </a:ln>
        </p:spPr>
        <p:txBody>
          <a:bodyPr spcFirstLastPara="1" wrap="square" lIns="35717" tIns="35717" rIns="35717" bIns="35717" anchor="t" anchorCtr="0">
            <a:noAutofit/>
          </a:bodyPr>
          <a:lstStyle/>
          <a:p>
            <a:pPr marL="0" indent="0">
              <a:spcBef>
                <a:spcPts val="1125"/>
              </a:spcBef>
              <a:buSzPct val="60714"/>
              <a:buNone/>
            </a:pPr>
            <a:r>
              <a:rPr lang="en-US" sz="1400" dirty="0"/>
              <a:t>Madhavaram  Srinivas is a medical doctor by profession specialized in M.D (internal medicine ) with over 13 years of rich experience in treating patients. </a:t>
            </a:r>
          </a:p>
          <a:p>
            <a:pPr marL="0" indent="0">
              <a:spcBef>
                <a:spcPts val="1125"/>
              </a:spcBef>
              <a:buSzPct val="60714"/>
              <a:buNone/>
            </a:pPr>
            <a:r>
              <a:rPr lang="en-US" sz="1400" dirty="0"/>
              <a:t>With Dragon Fruit becoming increasingly popular in India in recent years, Deccan Exotics a Hyderabad-based farmers initiative has played a pivotal role in popularizing the fruit.		</a:t>
            </a:r>
          </a:p>
          <a:p>
            <a:pPr marL="0" indent="0">
              <a:spcBef>
                <a:spcPts val="1125"/>
              </a:spcBef>
              <a:buSzPct val="60714"/>
              <a:buNone/>
            </a:pPr>
            <a:r>
              <a:rPr lang="en-US" sz="1400" dirty="0"/>
              <a:t>Back in 2016, Dr. Srinivas Rao, hailing from an agricultural family in Telangana decided to follow in his father’s footsteps Mr. Prasad Rao and pursue farming to help increase the economic viability of farmers.</a:t>
            </a:r>
          </a:p>
          <a:p>
            <a:pPr marL="0" indent="0">
              <a:spcBef>
                <a:spcPts val="1125"/>
              </a:spcBef>
              <a:buSzPct val="60714"/>
              <a:buNone/>
            </a:pPr>
            <a:r>
              <a:rPr lang="en-US" sz="1400" b="1" u="sng" dirty="0"/>
              <a:t>Deccan Exotics was then launched in 2016 with the three primary goals</a:t>
            </a:r>
            <a:r>
              <a:rPr lang="en-US" sz="1400" b="1" dirty="0"/>
              <a:t>;</a:t>
            </a:r>
          </a:p>
          <a:p>
            <a:pPr marL="0" indent="0">
              <a:spcBef>
                <a:spcPts val="1125"/>
              </a:spcBef>
              <a:buSzPct val="60714"/>
              <a:buNone/>
            </a:pPr>
            <a:r>
              <a:rPr lang="en-US" sz="1400" b="1" dirty="0"/>
              <a:t>1. To popularize and sustain Dragon Fruit farming and its consumption across India</a:t>
            </a:r>
          </a:p>
          <a:p>
            <a:pPr marL="0" indent="0">
              <a:spcBef>
                <a:spcPts val="1125"/>
              </a:spcBef>
              <a:buSzPct val="60714"/>
              <a:buNone/>
            </a:pPr>
            <a:r>
              <a:rPr lang="en-US" sz="1400" b="1" dirty="0"/>
              <a:t>2. Acquire and disseminate knowledge on dragon fruit cultivation to farmers</a:t>
            </a:r>
          </a:p>
          <a:p>
            <a:pPr marL="0" indent="0">
              <a:spcBef>
                <a:spcPts val="1125"/>
              </a:spcBef>
              <a:buSzPct val="60714"/>
              <a:buNone/>
            </a:pPr>
            <a:r>
              <a:rPr lang="en-US" sz="1400" b="1" dirty="0"/>
              <a:t>3. Engage in dragon fruit research, build plant diversity and conserve germplasm.</a:t>
            </a:r>
          </a:p>
          <a:p>
            <a:pPr marL="0" indent="0">
              <a:spcBef>
                <a:spcPts val="1125"/>
              </a:spcBef>
              <a:buSzPct val="60714"/>
              <a:buNone/>
            </a:pPr>
            <a:r>
              <a:rPr lang="en-US" sz="1400" b="1" dirty="0"/>
              <a:t>The primary intention was to promote a crop that made farming more economically viable. Hence, Dragon Fruit was the perfect answer.</a:t>
            </a:r>
            <a:endParaRPr sz="1400" b="1" dirty="0"/>
          </a:p>
        </p:txBody>
      </p:sp>
      <p:sp>
        <p:nvSpPr>
          <p:cNvPr id="58" name="Google Shape;58;p2"/>
          <p:cNvSpPr/>
          <p:nvPr/>
        </p:nvSpPr>
        <p:spPr>
          <a:xfrm>
            <a:off x="204107" y="106648"/>
            <a:ext cx="8745992" cy="892969"/>
          </a:xfrm>
          <a:prstGeom prst="rect">
            <a:avLst/>
          </a:prstGeom>
          <a:gradFill>
            <a:gsLst>
              <a:gs pos="0">
                <a:srgbClr val="55C1FF"/>
              </a:gs>
              <a:gs pos="100000">
                <a:srgbClr val="0076B9"/>
              </a:gs>
            </a:gsLst>
            <a:lin ang="5400000" scaled="0"/>
          </a:gradFill>
          <a:ln w="12700" cap="flat" cmpd="sng">
            <a:solidFill>
              <a:schemeClr val="dk1"/>
            </a:solidFill>
            <a:prstDash val="solid"/>
            <a:miter lim="400000"/>
            <a:headEnd type="none" w="sm" len="sm"/>
            <a:tailEnd type="none" w="sm" len="sm"/>
          </a:ln>
        </p:spPr>
        <p:txBody>
          <a:bodyPr spcFirstLastPara="1" wrap="square" lIns="35717" tIns="35717" rIns="35717" bIns="35717" anchor="ctr" anchorCtr="0">
            <a:noAutofit/>
          </a:bodyPr>
          <a:lstStyle/>
          <a:p>
            <a:pPr algn="ctr">
              <a:buClr>
                <a:srgbClr val="FFFFFF"/>
              </a:buClr>
              <a:buSzPts val="6600"/>
            </a:pPr>
            <a:r>
              <a:rPr lang="en-IN" sz="4600" dirty="0">
                <a:solidFill>
                  <a:srgbClr val="FFFFFF"/>
                </a:solidFill>
                <a:latin typeface="Helvetica Neue"/>
                <a:ea typeface="Helvetica Neue"/>
                <a:cs typeface="Helvetica Neue"/>
                <a:sym typeface="Helvetica Neue"/>
              </a:rPr>
              <a:t>Introduction</a:t>
            </a:r>
            <a:endParaRPr/>
          </a:p>
        </p:txBody>
      </p:sp>
      <p:sp>
        <p:nvSpPr>
          <p:cNvPr id="2" name="Rectangle 1">
            <a:extLst>
              <a:ext uri="{FF2B5EF4-FFF2-40B4-BE49-F238E27FC236}">
                <a16:creationId xmlns:a16="http://schemas.microsoft.com/office/drawing/2014/main" id="{723B4016-FC97-EA45-A08D-DE090A3FA95C}"/>
              </a:ext>
            </a:extLst>
          </p:cNvPr>
          <p:cNvSpPr/>
          <p:nvPr/>
        </p:nvSpPr>
        <p:spPr>
          <a:xfrm>
            <a:off x="6215445" y="3486523"/>
            <a:ext cx="2693011"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err="1"/>
              <a:t>Dr.</a:t>
            </a:r>
            <a:r>
              <a:rPr lang="en-IN" dirty="0"/>
              <a:t> </a:t>
            </a:r>
            <a:r>
              <a:rPr lang="en-IN" dirty="0" err="1"/>
              <a:t>M.Srinivas</a:t>
            </a:r>
            <a:r>
              <a:rPr lang="en-IN" dirty="0"/>
              <a:t> Rao</a:t>
            </a:r>
          </a:p>
          <a:p>
            <a:pPr algn="ctr"/>
            <a:r>
              <a:rPr lang="en-IN" dirty="0"/>
              <a:t>MBBS, M.D</a:t>
            </a:r>
          </a:p>
          <a:p>
            <a:pPr algn="ctr"/>
            <a:r>
              <a:rPr lang="en-IN" dirty="0"/>
              <a:t>(Internal Medicine)</a:t>
            </a:r>
          </a:p>
        </p:txBody>
      </p:sp>
      <p:pic>
        <p:nvPicPr>
          <p:cNvPr id="4" name="Picture 3">
            <a:extLst>
              <a:ext uri="{FF2B5EF4-FFF2-40B4-BE49-F238E27FC236}">
                <a16:creationId xmlns:a16="http://schemas.microsoft.com/office/drawing/2014/main" id="{1B3B3E0B-F40A-9339-735C-DA3D811429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5445" y="1052736"/>
            <a:ext cx="2693011" cy="230425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3"/>
          <p:cNvSpPr txBox="1">
            <a:spLocks noGrp="1"/>
          </p:cNvSpPr>
          <p:nvPr>
            <p:ph type="body" idx="1"/>
          </p:nvPr>
        </p:nvSpPr>
        <p:spPr>
          <a:xfrm>
            <a:off x="5330821" y="744991"/>
            <a:ext cx="3415170" cy="2357438"/>
          </a:xfrm>
          <a:prstGeom prst="rect">
            <a:avLst/>
          </a:prstGeom>
          <a:gradFill>
            <a:gsLst>
              <a:gs pos="0">
                <a:srgbClr val="55C1FF"/>
              </a:gs>
              <a:gs pos="100000">
                <a:srgbClr val="0076B9"/>
              </a:gs>
            </a:gsLst>
            <a:lin ang="5400000" scaled="0"/>
          </a:gradFill>
          <a:ln w="12700" cap="flat" cmpd="sng">
            <a:solidFill>
              <a:schemeClr val="dk1"/>
            </a:solidFill>
            <a:prstDash val="solid"/>
            <a:miter lim="400000"/>
            <a:headEnd type="none" w="sm" len="sm"/>
            <a:tailEnd type="none" w="sm" len="sm"/>
          </a:ln>
        </p:spPr>
        <p:txBody>
          <a:bodyPr spcFirstLastPara="1" wrap="square" lIns="35717" tIns="35717" rIns="35717" bIns="35717" anchor="ctr" anchorCtr="0">
            <a:normAutofit/>
          </a:bodyPr>
          <a:lstStyle/>
          <a:p>
            <a:pPr marL="0" indent="0">
              <a:buClr>
                <a:srgbClr val="FFFFFF"/>
              </a:buClr>
              <a:buSzPts val="3600"/>
            </a:pPr>
            <a:r>
              <a:rPr lang="en-IN" sz="2500" b="1" u="sng" dirty="0">
                <a:solidFill>
                  <a:srgbClr val="FFFFFF"/>
                </a:solidFill>
                <a:latin typeface="Helvetica Neue"/>
                <a:ea typeface="Helvetica Neue"/>
                <a:cs typeface="Helvetica Neue"/>
                <a:sym typeface="Helvetica Neue"/>
              </a:rPr>
              <a:t>DECCAN EXOTICS part of prestigious “WORLD DRAGON FRUIT STEERING COMMITTEE" - 2019</a:t>
            </a:r>
            <a:endParaRPr/>
          </a:p>
        </p:txBody>
      </p:sp>
      <p:pic>
        <p:nvPicPr>
          <p:cNvPr id="177" name="Google Shape;177;p13" descr="83dbb0cc-f7cd-4542-8a9f-221e3ada7c33.JPG"/>
          <p:cNvPicPr preferRelativeResize="0"/>
          <p:nvPr/>
        </p:nvPicPr>
        <p:blipFill rotWithShape="1">
          <a:blip r:embed="rId3">
            <a:alphaModFix/>
          </a:blip>
          <a:srcRect/>
          <a:stretch/>
        </p:blipFill>
        <p:spPr>
          <a:xfrm>
            <a:off x="153080" y="74237"/>
            <a:ext cx="5043511" cy="3364968"/>
          </a:xfrm>
          <a:prstGeom prst="rect">
            <a:avLst/>
          </a:prstGeom>
          <a:noFill/>
          <a:ln>
            <a:noFill/>
          </a:ln>
        </p:spPr>
      </p:pic>
      <p:pic>
        <p:nvPicPr>
          <p:cNvPr id="178" name="Google Shape;178;p13" descr="Screenshot 2019-06-21_23-51-10-919.png"/>
          <p:cNvPicPr preferRelativeResize="0">
            <a:picLocks noGrp="1"/>
          </p:cNvPicPr>
          <p:nvPr>
            <p:ph type="pic" idx="2"/>
          </p:nvPr>
        </p:nvPicPr>
        <p:blipFill rotWithShape="1">
          <a:blip r:embed="rId4" cstate="print">
            <a:alphaModFix/>
          </a:blip>
          <a:srcRect l="5166" r="5166"/>
          <a:stretch/>
        </p:blipFill>
        <p:spPr>
          <a:xfrm>
            <a:off x="151867" y="3602492"/>
            <a:ext cx="5043511" cy="3143249"/>
          </a:xfrm>
          <a:prstGeom prst="rect">
            <a:avLst/>
          </a:prstGeom>
          <a:noFill/>
          <a:ln>
            <a:noFill/>
          </a:ln>
        </p:spPr>
      </p:pic>
      <p:sp>
        <p:nvSpPr>
          <p:cNvPr id="179" name="Google Shape;179;p13"/>
          <p:cNvSpPr txBox="1"/>
          <p:nvPr/>
        </p:nvSpPr>
        <p:spPr>
          <a:xfrm>
            <a:off x="5330821" y="4092349"/>
            <a:ext cx="3415170" cy="2122713"/>
          </a:xfrm>
          <a:prstGeom prst="rect">
            <a:avLst/>
          </a:prstGeom>
          <a:gradFill>
            <a:gsLst>
              <a:gs pos="0">
                <a:srgbClr val="55C1FF"/>
              </a:gs>
              <a:gs pos="100000">
                <a:srgbClr val="0076B9"/>
              </a:gs>
            </a:gsLst>
            <a:lin ang="5400000" scaled="0"/>
          </a:gradFill>
          <a:ln w="12700" cap="flat" cmpd="sng">
            <a:solidFill>
              <a:schemeClr val="dk1"/>
            </a:solidFill>
            <a:prstDash val="solid"/>
            <a:miter lim="400000"/>
            <a:headEnd type="none" w="sm" len="sm"/>
            <a:tailEnd type="none" w="sm" len="sm"/>
          </a:ln>
        </p:spPr>
        <p:txBody>
          <a:bodyPr spcFirstLastPara="1" wrap="square" lIns="35717" tIns="35717" rIns="35717" bIns="35717" anchor="ctr" anchorCtr="0">
            <a:normAutofit/>
          </a:bodyPr>
          <a:lstStyle/>
          <a:p>
            <a:pPr algn="ctr">
              <a:buClr>
                <a:srgbClr val="FFFFFF"/>
              </a:buClr>
              <a:buSzPts val="3600"/>
            </a:pPr>
            <a:r>
              <a:rPr lang="en-IN" sz="2500" b="1" u="sng" dirty="0">
                <a:solidFill>
                  <a:srgbClr val="FFFFFF"/>
                </a:solidFill>
                <a:latin typeface="Helvetica Neue"/>
                <a:ea typeface="Helvetica Neue"/>
                <a:cs typeface="Helvetica Neue"/>
                <a:sym typeface="Helvetica Neue"/>
              </a:rPr>
              <a:t>Study tours to over 13 Countries in 3 years to learn dragon fruit cultivation</a:t>
            </a:r>
            <a:endParaRPr/>
          </a:p>
        </p:txBody>
      </p:sp>
      <p:sp>
        <p:nvSpPr>
          <p:cNvPr id="180" name="Google Shape;180;p13"/>
          <p:cNvSpPr/>
          <p:nvPr/>
        </p:nvSpPr>
        <p:spPr>
          <a:xfrm flipH="1">
            <a:off x="9143999" y="0"/>
            <a:ext cx="45719" cy="302964"/>
          </a:xfrm>
          <a:prstGeom prst="rect">
            <a:avLst/>
          </a:prstGeom>
          <a:noFill/>
          <a:ln w="12700" cap="flat" cmpd="sng">
            <a:solidFill>
              <a:schemeClr val="dk1"/>
            </a:solidFill>
            <a:prstDash val="solid"/>
            <a:miter lim="400000"/>
            <a:headEnd type="none" w="sm" len="sm"/>
            <a:tailEnd type="none" w="sm" len="sm"/>
          </a:ln>
        </p:spPr>
        <p:txBody>
          <a:bodyPr spcFirstLastPara="1" wrap="square" lIns="35717" tIns="35717" rIns="35717" bIns="35717" anchor="ctr" anchorCtr="0">
            <a:spAutoFit/>
          </a:bodyPr>
          <a:lstStyle/>
          <a:p>
            <a:pPr algn="ctr">
              <a:buClr>
                <a:srgbClr val="000000"/>
              </a:buClr>
              <a:buSzPts val="2200"/>
            </a:pPr>
            <a:endParaRPr sz="1500">
              <a:solidFill>
                <a:srgbClr val="FFFFFF"/>
              </a:solidFill>
              <a:latin typeface="Helvetica Neue"/>
              <a:ea typeface="Helvetica Neue"/>
              <a:cs typeface="Helvetica Neue"/>
              <a:sym typeface="Helvetica Neue"/>
            </a:endParaRPr>
          </a:p>
        </p:txBody>
      </p:sp>
      <p:sp>
        <p:nvSpPr>
          <p:cNvPr id="181" name="Google Shape;181;p13"/>
          <p:cNvSpPr/>
          <p:nvPr/>
        </p:nvSpPr>
        <p:spPr>
          <a:xfrm flipH="1">
            <a:off x="9143999" y="3475421"/>
            <a:ext cx="45719" cy="302964"/>
          </a:xfrm>
          <a:prstGeom prst="rect">
            <a:avLst/>
          </a:prstGeom>
          <a:noFill/>
          <a:ln w="12700" cap="flat" cmpd="sng">
            <a:solidFill>
              <a:schemeClr val="dk1"/>
            </a:solidFill>
            <a:prstDash val="solid"/>
            <a:miter lim="400000"/>
            <a:headEnd type="none" w="sm" len="sm"/>
            <a:tailEnd type="none" w="sm" len="sm"/>
          </a:ln>
        </p:spPr>
        <p:txBody>
          <a:bodyPr spcFirstLastPara="1" wrap="square" lIns="35717" tIns="35717" rIns="35717" bIns="35717" anchor="ctr" anchorCtr="0">
            <a:spAutoFit/>
          </a:bodyPr>
          <a:lstStyle/>
          <a:p>
            <a:pPr algn="ctr">
              <a:buClr>
                <a:srgbClr val="000000"/>
              </a:buClr>
              <a:buSzPts val="2200"/>
            </a:pPr>
            <a:endParaRPr sz="1500">
              <a:solidFill>
                <a:srgbClr val="FFFFFF"/>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11" descr="Dr. G. Karunakaran.jpg"/>
          <p:cNvPicPr preferRelativeResize="0">
            <a:picLocks noGrp="1"/>
          </p:cNvPicPr>
          <p:nvPr>
            <p:ph type="pic" idx="2"/>
          </p:nvPr>
        </p:nvPicPr>
        <p:blipFill rotWithShape="1">
          <a:blip r:embed="rId3">
            <a:alphaModFix/>
          </a:blip>
          <a:srcRect t="1845" b="21070"/>
          <a:stretch/>
        </p:blipFill>
        <p:spPr>
          <a:xfrm>
            <a:off x="2339752" y="1124744"/>
            <a:ext cx="1503517" cy="1547442"/>
          </a:xfrm>
          <a:prstGeom prst="rect">
            <a:avLst/>
          </a:prstGeom>
          <a:noFill/>
          <a:ln>
            <a:noFill/>
          </a:ln>
        </p:spPr>
      </p:pic>
      <p:pic>
        <p:nvPicPr>
          <p:cNvPr id="151" name="Google Shape;151;p11" descr="download.jpg"/>
          <p:cNvPicPr preferRelativeResize="0">
            <a:picLocks noGrp="1"/>
          </p:cNvPicPr>
          <p:nvPr>
            <p:ph type="pic" idx="4"/>
          </p:nvPr>
        </p:nvPicPr>
        <p:blipFill rotWithShape="1">
          <a:blip r:embed="rId4">
            <a:alphaModFix/>
          </a:blip>
          <a:srcRect l="2760" r="2760"/>
          <a:stretch/>
        </p:blipFill>
        <p:spPr>
          <a:xfrm>
            <a:off x="515807" y="929470"/>
            <a:ext cx="1396816" cy="2229644"/>
          </a:xfrm>
          <a:prstGeom prst="rect">
            <a:avLst/>
          </a:prstGeom>
          <a:noFill/>
          <a:ln>
            <a:noFill/>
          </a:ln>
        </p:spPr>
      </p:pic>
      <p:sp>
        <p:nvSpPr>
          <p:cNvPr id="152" name="Google Shape;152;p11"/>
          <p:cNvSpPr txBox="1"/>
          <p:nvPr/>
        </p:nvSpPr>
        <p:spPr>
          <a:xfrm>
            <a:off x="2051720" y="2780928"/>
            <a:ext cx="1966551" cy="626129"/>
          </a:xfrm>
          <a:prstGeom prst="rect">
            <a:avLst/>
          </a:prstGeom>
          <a:noFill/>
          <a:ln>
            <a:noFill/>
          </a:ln>
        </p:spPr>
        <p:txBody>
          <a:bodyPr spcFirstLastPara="1" wrap="square" lIns="35717" tIns="35717" rIns="35717" bIns="35717" anchor="ctr" anchorCtr="0">
            <a:spAutoFit/>
          </a:bodyPr>
          <a:lstStyle/>
          <a:p>
            <a:pPr algn="ctr">
              <a:buClr>
                <a:srgbClr val="000000"/>
              </a:buClr>
              <a:buSzPts val="2000"/>
            </a:pPr>
            <a:r>
              <a:rPr lang="en-IN" sz="1200" b="1" dirty="0">
                <a:solidFill>
                  <a:srgbClr val="000000"/>
                </a:solidFill>
                <a:latin typeface="Helvetica Neue"/>
                <a:ea typeface="Helvetica Neue"/>
                <a:cs typeface="Helvetica Neue"/>
                <a:sym typeface="Helvetica Neue"/>
              </a:rPr>
              <a:t>Dr KARUNAKARAN</a:t>
            </a:r>
            <a:endParaRPr sz="1600" dirty="0"/>
          </a:p>
          <a:p>
            <a:pPr algn="ctr">
              <a:buClr>
                <a:srgbClr val="000000"/>
              </a:buClr>
              <a:buSzPts val="2000"/>
            </a:pPr>
            <a:r>
              <a:rPr lang="en-IN" sz="1200" b="1" dirty="0">
                <a:solidFill>
                  <a:srgbClr val="000000"/>
                </a:solidFill>
                <a:latin typeface="Helvetica Neue"/>
                <a:ea typeface="Helvetica Neue"/>
                <a:cs typeface="Helvetica Neue"/>
                <a:sym typeface="Helvetica Neue"/>
              </a:rPr>
              <a:t>Principal Scientist &amp; Head </a:t>
            </a:r>
            <a:endParaRPr sz="1600" dirty="0"/>
          </a:p>
          <a:p>
            <a:pPr algn="ctr">
              <a:buClr>
                <a:srgbClr val="000000"/>
              </a:buClr>
              <a:buSzPts val="2000"/>
            </a:pPr>
            <a:r>
              <a:rPr lang="en-IN" sz="1200" b="1" dirty="0">
                <a:solidFill>
                  <a:srgbClr val="000000"/>
                </a:solidFill>
                <a:latin typeface="Helvetica Neue"/>
                <a:ea typeface="Helvetica Neue"/>
                <a:cs typeface="Helvetica Neue"/>
                <a:sym typeface="Helvetica Neue"/>
              </a:rPr>
              <a:t>IIHR</a:t>
            </a:r>
            <a:endParaRPr sz="1600" dirty="0"/>
          </a:p>
        </p:txBody>
      </p:sp>
      <p:sp>
        <p:nvSpPr>
          <p:cNvPr id="153" name="Google Shape;153;p11"/>
          <p:cNvSpPr txBox="1"/>
          <p:nvPr/>
        </p:nvSpPr>
        <p:spPr>
          <a:xfrm>
            <a:off x="102054" y="113026"/>
            <a:ext cx="8909276" cy="533786"/>
          </a:xfrm>
          <a:prstGeom prst="rect">
            <a:avLst/>
          </a:prstGeom>
          <a:gradFill>
            <a:gsLst>
              <a:gs pos="0">
                <a:srgbClr val="55C1FF"/>
              </a:gs>
              <a:gs pos="100000">
                <a:srgbClr val="0076B9"/>
              </a:gs>
            </a:gsLst>
            <a:lin ang="5400000" scaled="0"/>
          </a:gradFill>
          <a:ln w="12700" cap="flat" cmpd="sng">
            <a:solidFill>
              <a:schemeClr val="dk1"/>
            </a:solidFill>
            <a:prstDash val="solid"/>
            <a:miter lim="400000"/>
            <a:headEnd type="none" w="sm" len="sm"/>
            <a:tailEnd type="none" w="sm" len="sm"/>
          </a:ln>
        </p:spPr>
        <p:txBody>
          <a:bodyPr spcFirstLastPara="1" wrap="square" lIns="35717" tIns="35717" rIns="35717" bIns="35717" anchor="ctr" anchorCtr="0">
            <a:normAutofit/>
          </a:bodyPr>
          <a:lstStyle/>
          <a:p>
            <a:pPr algn="ctr">
              <a:buClr>
                <a:srgbClr val="FFFFFF"/>
              </a:buClr>
              <a:buSzPts val="3600"/>
            </a:pPr>
            <a:r>
              <a:rPr lang="en-IN" sz="2500" dirty="0">
                <a:solidFill>
                  <a:srgbClr val="FFFFFF"/>
                </a:solidFill>
                <a:latin typeface="Helvetica Neue"/>
                <a:ea typeface="Helvetica Neue"/>
                <a:cs typeface="Helvetica Neue"/>
                <a:sym typeface="Helvetica Neue"/>
              </a:rPr>
              <a:t>Express My Gratitude</a:t>
            </a:r>
            <a:endParaRPr sz="2500" dirty="0">
              <a:solidFill>
                <a:srgbClr val="FFFFFF"/>
              </a:solidFill>
              <a:latin typeface="Helvetica Neue"/>
              <a:ea typeface="Helvetica Neue"/>
              <a:cs typeface="Helvetica Neue"/>
              <a:sym typeface="Helvetica Neue"/>
            </a:endParaRPr>
          </a:p>
        </p:txBody>
      </p:sp>
      <p:pic>
        <p:nvPicPr>
          <p:cNvPr id="154" name="Google Shape;154;p11"/>
          <p:cNvPicPr preferRelativeResize="0"/>
          <p:nvPr/>
        </p:nvPicPr>
        <p:blipFill rotWithShape="1">
          <a:blip r:embed="rId5" cstate="print">
            <a:alphaModFix/>
          </a:blip>
          <a:srcRect/>
          <a:stretch/>
        </p:blipFill>
        <p:spPr>
          <a:xfrm>
            <a:off x="2281408" y="3584456"/>
            <a:ext cx="1561861" cy="2342791"/>
          </a:xfrm>
          <a:prstGeom prst="rect">
            <a:avLst/>
          </a:prstGeom>
          <a:noFill/>
          <a:ln>
            <a:noFill/>
          </a:ln>
        </p:spPr>
      </p:pic>
      <p:pic>
        <p:nvPicPr>
          <p:cNvPr id="155" name="Google Shape;155;p11"/>
          <p:cNvPicPr preferRelativeResize="0"/>
          <p:nvPr/>
        </p:nvPicPr>
        <p:blipFill rotWithShape="1">
          <a:blip r:embed="rId6">
            <a:alphaModFix/>
          </a:blip>
          <a:srcRect/>
          <a:stretch/>
        </p:blipFill>
        <p:spPr>
          <a:xfrm>
            <a:off x="303380" y="4428972"/>
            <a:ext cx="1821670" cy="1635434"/>
          </a:xfrm>
          <a:prstGeom prst="rect">
            <a:avLst/>
          </a:prstGeom>
          <a:noFill/>
          <a:ln>
            <a:noFill/>
          </a:ln>
        </p:spPr>
      </p:pic>
      <p:sp>
        <p:nvSpPr>
          <p:cNvPr id="156" name="Google Shape;156;p11"/>
          <p:cNvSpPr txBox="1"/>
          <p:nvPr/>
        </p:nvSpPr>
        <p:spPr>
          <a:xfrm>
            <a:off x="2195736" y="6124687"/>
            <a:ext cx="1633184" cy="626129"/>
          </a:xfrm>
          <a:prstGeom prst="rect">
            <a:avLst/>
          </a:prstGeom>
          <a:noFill/>
          <a:ln>
            <a:noFill/>
          </a:ln>
        </p:spPr>
        <p:txBody>
          <a:bodyPr spcFirstLastPara="1" wrap="square" lIns="35717" tIns="35717" rIns="35717" bIns="35717" anchor="ctr" anchorCtr="0">
            <a:spAutoFit/>
          </a:bodyPr>
          <a:lstStyle/>
          <a:p>
            <a:pPr algn="ctr">
              <a:buClr>
                <a:srgbClr val="000000"/>
              </a:buClr>
              <a:buSzPts val="2000"/>
            </a:pPr>
            <a:r>
              <a:rPr lang="en-IN" sz="1200" b="1" dirty="0">
                <a:solidFill>
                  <a:srgbClr val="000000"/>
                </a:solidFill>
                <a:latin typeface="Helvetica Neue"/>
                <a:ea typeface="Helvetica Neue"/>
                <a:cs typeface="Helvetica Neue"/>
                <a:sym typeface="Helvetica Neue"/>
              </a:rPr>
              <a:t>Dr </a:t>
            </a:r>
            <a:r>
              <a:rPr lang="en-IN" sz="1200" b="1" dirty="0" err="1">
                <a:solidFill>
                  <a:srgbClr val="000000"/>
                </a:solidFill>
                <a:latin typeface="Helvetica Neue"/>
                <a:ea typeface="Helvetica Neue"/>
                <a:cs typeface="Helvetica Neue"/>
                <a:sym typeface="Helvetica Neue"/>
              </a:rPr>
              <a:t>Anitha</a:t>
            </a:r>
            <a:r>
              <a:rPr lang="en-IN" sz="1200" b="1" dirty="0">
                <a:solidFill>
                  <a:srgbClr val="000000"/>
                </a:solidFill>
                <a:latin typeface="Helvetica Neue"/>
                <a:ea typeface="Helvetica Neue"/>
                <a:cs typeface="Helvetica Neue"/>
                <a:sym typeface="Helvetica Neue"/>
              </a:rPr>
              <a:t> K</a:t>
            </a:r>
            <a:endParaRPr sz="1200" b="1" dirty="0">
              <a:solidFill>
                <a:srgbClr val="000000"/>
              </a:solidFill>
              <a:latin typeface="Helvetica Neue"/>
              <a:ea typeface="Helvetica Neue"/>
              <a:cs typeface="Helvetica Neue"/>
              <a:sym typeface="Helvetica Neue"/>
            </a:endParaRPr>
          </a:p>
          <a:p>
            <a:pPr algn="ctr">
              <a:buClr>
                <a:srgbClr val="000000"/>
              </a:buClr>
              <a:buSzPts val="2000"/>
            </a:pPr>
            <a:r>
              <a:rPr lang="en-IN" sz="1200" b="1" dirty="0">
                <a:solidFill>
                  <a:srgbClr val="000000"/>
                </a:solidFill>
                <a:latin typeface="Helvetica Neue"/>
                <a:ea typeface="Helvetica Neue"/>
                <a:cs typeface="Helvetica Neue"/>
                <a:sym typeface="Helvetica Neue"/>
              </a:rPr>
              <a:t>Principal Scientist</a:t>
            </a:r>
            <a:endParaRPr sz="1200" b="1" dirty="0">
              <a:solidFill>
                <a:srgbClr val="000000"/>
              </a:solidFill>
              <a:latin typeface="Helvetica Neue"/>
              <a:ea typeface="Helvetica Neue"/>
              <a:cs typeface="Helvetica Neue"/>
              <a:sym typeface="Helvetica Neue"/>
            </a:endParaRPr>
          </a:p>
          <a:p>
            <a:pPr algn="ctr">
              <a:buClr>
                <a:srgbClr val="000000"/>
              </a:buClr>
              <a:buSzPts val="2000"/>
            </a:pPr>
            <a:r>
              <a:rPr lang="en-IN" sz="1200" b="1" dirty="0">
                <a:solidFill>
                  <a:srgbClr val="000000"/>
                </a:solidFill>
                <a:latin typeface="Helvetica Neue"/>
                <a:ea typeface="Helvetica Neue"/>
                <a:cs typeface="Helvetica Neue"/>
                <a:sym typeface="Helvetica Neue"/>
              </a:rPr>
              <a:t>NBGPR</a:t>
            </a:r>
            <a:endParaRPr sz="1200" b="1" dirty="0">
              <a:solidFill>
                <a:srgbClr val="000000"/>
              </a:solidFill>
              <a:latin typeface="Helvetica Neue"/>
              <a:ea typeface="Helvetica Neue"/>
              <a:cs typeface="Helvetica Neue"/>
              <a:sym typeface="Helvetica Neue"/>
            </a:endParaRPr>
          </a:p>
        </p:txBody>
      </p:sp>
      <p:pic>
        <p:nvPicPr>
          <p:cNvPr id="2" name="7d4ae2d3-e9b8-45e5-945d-baa96554a4d4.JPG" descr="7d4ae2d3-e9b8-45e5-945d-baa96554a4d4.JPG">
            <a:extLst>
              <a:ext uri="{FF2B5EF4-FFF2-40B4-BE49-F238E27FC236}">
                <a16:creationId xmlns:a16="http://schemas.microsoft.com/office/drawing/2014/main" id="{7F143B57-C13F-CD29-B2D5-7E1016D966EB}"/>
              </a:ext>
            </a:extLst>
          </p:cNvPr>
          <p:cNvPicPr>
            <a:picLocks noChangeAspect="1"/>
          </p:cNvPicPr>
          <p:nvPr/>
        </p:nvPicPr>
        <p:blipFill>
          <a:blip r:embed="rId7"/>
          <a:srcRect l="5414" r="5414"/>
          <a:stretch>
            <a:fillRect/>
          </a:stretch>
        </p:blipFill>
        <p:spPr>
          <a:xfrm>
            <a:off x="4716016" y="836712"/>
            <a:ext cx="1396816" cy="1835474"/>
          </a:xfrm>
          <a:prstGeom prst="rect">
            <a:avLst/>
          </a:prstGeom>
        </p:spPr>
      </p:pic>
      <p:pic>
        <p:nvPicPr>
          <p:cNvPr id="6" name="Picture 5">
            <a:extLst>
              <a:ext uri="{FF2B5EF4-FFF2-40B4-BE49-F238E27FC236}">
                <a16:creationId xmlns:a16="http://schemas.microsoft.com/office/drawing/2014/main" id="{C61AADFF-EF0E-C099-8B83-C3D7735D10D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69689" y="1556792"/>
            <a:ext cx="994599" cy="765076"/>
          </a:xfrm>
          <a:prstGeom prst="rect">
            <a:avLst/>
          </a:prstGeom>
        </p:spPr>
      </p:pic>
      <p:pic>
        <p:nvPicPr>
          <p:cNvPr id="8" name="Picture 7">
            <a:extLst>
              <a:ext uri="{FF2B5EF4-FFF2-40B4-BE49-F238E27FC236}">
                <a16:creationId xmlns:a16="http://schemas.microsoft.com/office/drawing/2014/main" id="{688F740A-3883-AEE4-1429-0DB474E7B28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64241" y="1052736"/>
            <a:ext cx="1396816" cy="1619450"/>
          </a:xfrm>
          <a:prstGeom prst="rect">
            <a:avLst/>
          </a:prstGeom>
        </p:spPr>
      </p:pic>
      <p:sp>
        <p:nvSpPr>
          <p:cNvPr id="9" name="Google Shape;152;p11">
            <a:extLst>
              <a:ext uri="{FF2B5EF4-FFF2-40B4-BE49-F238E27FC236}">
                <a16:creationId xmlns:a16="http://schemas.microsoft.com/office/drawing/2014/main" id="{BDDF4F8E-5E9A-8CF5-CF94-DE77AF559FDE}"/>
              </a:ext>
            </a:extLst>
          </p:cNvPr>
          <p:cNvSpPr txBox="1"/>
          <p:nvPr/>
        </p:nvSpPr>
        <p:spPr>
          <a:xfrm>
            <a:off x="4215119" y="2902316"/>
            <a:ext cx="2406491" cy="256798"/>
          </a:xfrm>
          <a:prstGeom prst="rect">
            <a:avLst/>
          </a:prstGeom>
          <a:noFill/>
          <a:ln>
            <a:noFill/>
          </a:ln>
        </p:spPr>
        <p:txBody>
          <a:bodyPr spcFirstLastPara="1" wrap="square" lIns="35717" tIns="35717" rIns="35717" bIns="35717" anchor="ctr" anchorCtr="0">
            <a:spAutoFit/>
          </a:bodyPr>
          <a:lstStyle/>
          <a:p>
            <a:pPr algn="ctr">
              <a:buClr>
                <a:srgbClr val="000000"/>
              </a:buClr>
              <a:buSzPts val="2000"/>
            </a:pPr>
            <a:r>
              <a:rPr lang="en-IN" sz="1200" b="1" dirty="0">
                <a:solidFill>
                  <a:srgbClr val="000000"/>
                </a:solidFill>
                <a:latin typeface="Helvetica Neue"/>
                <a:ea typeface="Helvetica Neue"/>
                <a:cs typeface="Helvetica Neue"/>
                <a:sym typeface="Helvetica Neue"/>
              </a:rPr>
              <a:t>M Prasad Rao</a:t>
            </a:r>
          </a:p>
        </p:txBody>
      </p:sp>
      <p:sp>
        <p:nvSpPr>
          <p:cNvPr id="10" name="Google Shape;152;p11">
            <a:extLst>
              <a:ext uri="{FF2B5EF4-FFF2-40B4-BE49-F238E27FC236}">
                <a16:creationId xmlns:a16="http://schemas.microsoft.com/office/drawing/2014/main" id="{C74D98E2-8ED0-B1AF-A6D1-358AD9708E46}"/>
              </a:ext>
            </a:extLst>
          </p:cNvPr>
          <p:cNvSpPr txBox="1"/>
          <p:nvPr/>
        </p:nvSpPr>
        <p:spPr>
          <a:xfrm>
            <a:off x="6759403" y="2899507"/>
            <a:ext cx="2406491" cy="256798"/>
          </a:xfrm>
          <a:prstGeom prst="rect">
            <a:avLst/>
          </a:prstGeom>
          <a:noFill/>
          <a:ln>
            <a:noFill/>
          </a:ln>
        </p:spPr>
        <p:txBody>
          <a:bodyPr spcFirstLastPara="1" wrap="square" lIns="35717" tIns="35717" rIns="35717" bIns="35717" anchor="ctr" anchorCtr="0">
            <a:spAutoFit/>
          </a:bodyPr>
          <a:lstStyle/>
          <a:p>
            <a:pPr algn="ctr">
              <a:buClr>
                <a:srgbClr val="000000"/>
              </a:buClr>
              <a:buSzPts val="2000"/>
            </a:pPr>
            <a:r>
              <a:rPr lang="en-IN" sz="1200" b="1" dirty="0">
                <a:solidFill>
                  <a:srgbClr val="000000"/>
                </a:solidFill>
                <a:latin typeface="Helvetica Neue"/>
                <a:ea typeface="Helvetica Neue"/>
                <a:cs typeface="Helvetica Neue"/>
                <a:sym typeface="Helvetica Neue"/>
              </a:rPr>
              <a:t>M Chandrashekar Rao</a:t>
            </a:r>
          </a:p>
        </p:txBody>
      </p:sp>
      <p:pic>
        <p:nvPicPr>
          <p:cNvPr id="12" name="Picture 11">
            <a:extLst>
              <a:ext uri="{FF2B5EF4-FFF2-40B4-BE49-F238E27FC236}">
                <a16:creationId xmlns:a16="http://schemas.microsoft.com/office/drawing/2014/main" id="{D7CFA973-D10C-3F55-F5D3-40C810ECBB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99992" y="4428972"/>
            <a:ext cx="1104900" cy="1238250"/>
          </a:xfrm>
          <a:prstGeom prst="rect">
            <a:avLst/>
          </a:prstGeom>
        </p:spPr>
      </p:pic>
      <p:pic>
        <p:nvPicPr>
          <p:cNvPr id="14" name="Picture 13">
            <a:extLst>
              <a:ext uri="{FF2B5EF4-FFF2-40B4-BE49-F238E27FC236}">
                <a16:creationId xmlns:a16="http://schemas.microsoft.com/office/drawing/2014/main" id="{F4CD3364-AB0B-7F2C-DFE8-F78F21A29B0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15534" y="3559427"/>
            <a:ext cx="3190469" cy="2392851"/>
          </a:xfrm>
          <a:prstGeom prst="rect">
            <a:avLst/>
          </a:prstGeom>
        </p:spPr>
      </p:pic>
      <p:sp>
        <p:nvSpPr>
          <p:cNvPr id="15" name="Google Shape;156;p11">
            <a:extLst>
              <a:ext uri="{FF2B5EF4-FFF2-40B4-BE49-F238E27FC236}">
                <a16:creationId xmlns:a16="http://schemas.microsoft.com/office/drawing/2014/main" id="{B8477B5B-F0F6-BE62-08A4-747C68AC2DC7}"/>
              </a:ext>
            </a:extLst>
          </p:cNvPr>
          <p:cNvSpPr txBox="1"/>
          <p:nvPr/>
        </p:nvSpPr>
        <p:spPr>
          <a:xfrm>
            <a:off x="6494176" y="6210029"/>
            <a:ext cx="1633184" cy="441463"/>
          </a:xfrm>
          <a:prstGeom prst="rect">
            <a:avLst/>
          </a:prstGeom>
          <a:noFill/>
          <a:ln>
            <a:noFill/>
          </a:ln>
        </p:spPr>
        <p:txBody>
          <a:bodyPr spcFirstLastPara="1" wrap="square" lIns="35717" tIns="35717" rIns="35717" bIns="35717" anchor="ctr" anchorCtr="0">
            <a:spAutoFit/>
          </a:bodyPr>
          <a:lstStyle/>
          <a:p>
            <a:pPr algn="ctr">
              <a:buClr>
                <a:srgbClr val="000000"/>
              </a:buClr>
              <a:buSzPts val="2000"/>
            </a:pPr>
            <a:r>
              <a:rPr lang="en-IN" sz="1200" b="1" dirty="0">
                <a:solidFill>
                  <a:srgbClr val="000000"/>
                </a:solidFill>
                <a:latin typeface="Helvetica Neue"/>
                <a:ea typeface="Helvetica Neue"/>
                <a:cs typeface="Helvetica Neue"/>
                <a:sym typeface="Helvetica Neue"/>
              </a:rPr>
              <a:t>SKLTUH</a:t>
            </a:r>
          </a:p>
          <a:p>
            <a:pPr algn="ctr">
              <a:buClr>
                <a:srgbClr val="000000"/>
              </a:buClr>
              <a:buSzPts val="2000"/>
            </a:pPr>
            <a:r>
              <a:rPr lang="en-IN" sz="1200" b="1" dirty="0">
                <a:solidFill>
                  <a:srgbClr val="000000"/>
                </a:solidFill>
                <a:latin typeface="Helvetica Neue"/>
                <a:ea typeface="Helvetica Neue"/>
                <a:cs typeface="Helvetica Neue"/>
                <a:sym typeface="Helvetica Neue"/>
              </a:rPr>
              <a:t>Govt. of Telangana</a:t>
            </a:r>
            <a:endParaRPr sz="1200" b="1" dirty="0">
              <a:solidFill>
                <a:srgbClr val="000000"/>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3"/>
          <p:cNvSpPr txBox="1"/>
          <p:nvPr/>
        </p:nvSpPr>
        <p:spPr>
          <a:xfrm>
            <a:off x="2695130" y="740892"/>
            <a:ext cx="556999" cy="333742"/>
          </a:xfrm>
          <a:prstGeom prst="rect">
            <a:avLst/>
          </a:prstGeom>
          <a:noFill/>
          <a:ln>
            <a:noFill/>
          </a:ln>
        </p:spPr>
        <p:txBody>
          <a:bodyPr spcFirstLastPara="1" wrap="square" lIns="35717" tIns="35717" rIns="35717" bIns="35717" anchor="ctr" anchorCtr="0">
            <a:spAutoFit/>
          </a:bodyPr>
          <a:lstStyle/>
          <a:p>
            <a:pPr algn="ctr">
              <a:buClr>
                <a:srgbClr val="000000"/>
              </a:buClr>
              <a:buSzPts val="2400"/>
            </a:pPr>
            <a:r>
              <a:rPr lang="en-IN" sz="1700" b="1" dirty="0">
                <a:solidFill>
                  <a:srgbClr val="000000"/>
                </a:solidFill>
                <a:latin typeface="Helvetica Neue"/>
                <a:ea typeface="Helvetica Neue"/>
                <a:cs typeface="Helvetica Neue"/>
                <a:sym typeface="Helvetica Neue"/>
              </a:rPr>
              <a:t>2017</a:t>
            </a:r>
            <a:endParaRPr/>
          </a:p>
        </p:txBody>
      </p:sp>
      <p:sp>
        <p:nvSpPr>
          <p:cNvPr id="65" name="Google Shape;65;p3"/>
          <p:cNvSpPr txBox="1"/>
          <p:nvPr/>
        </p:nvSpPr>
        <p:spPr>
          <a:xfrm>
            <a:off x="-239799" y="740892"/>
            <a:ext cx="1208050" cy="333742"/>
          </a:xfrm>
          <a:prstGeom prst="rect">
            <a:avLst/>
          </a:prstGeom>
          <a:noFill/>
          <a:ln>
            <a:noFill/>
          </a:ln>
        </p:spPr>
        <p:txBody>
          <a:bodyPr spcFirstLastPara="1" wrap="square" lIns="35717" tIns="35717" rIns="35717" bIns="35717" anchor="ctr" anchorCtr="0">
            <a:spAutoFit/>
          </a:bodyPr>
          <a:lstStyle/>
          <a:p>
            <a:pPr algn="ctr">
              <a:buClr>
                <a:srgbClr val="000000"/>
              </a:buClr>
              <a:buSzPts val="2400"/>
            </a:pPr>
            <a:r>
              <a:rPr lang="en-IN" sz="1700" b="1" dirty="0">
                <a:solidFill>
                  <a:srgbClr val="000000"/>
                </a:solidFill>
                <a:latin typeface="Helvetica Neue"/>
                <a:ea typeface="Helvetica Neue"/>
                <a:cs typeface="Helvetica Neue"/>
                <a:sym typeface="Helvetica Neue"/>
              </a:rPr>
              <a:t>2015</a:t>
            </a:r>
            <a:endParaRPr/>
          </a:p>
        </p:txBody>
      </p:sp>
      <p:sp>
        <p:nvSpPr>
          <p:cNvPr id="66" name="Google Shape;66;p3"/>
          <p:cNvSpPr txBox="1"/>
          <p:nvPr/>
        </p:nvSpPr>
        <p:spPr>
          <a:xfrm>
            <a:off x="470859" y="6188220"/>
            <a:ext cx="556999" cy="333742"/>
          </a:xfrm>
          <a:prstGeom prst="rect">
            <a:avLst/>
          </a:prstGeom>
          <a:noFill/>
          <a:ln>
            <a:noFill/>
          </a:ln>
        </p:spPr>
        <p:txBody>
          <a:bodyPr spcFirstLastPara="1" wrap="square" lIns="35717" tIns="35717" rIns="35717" bIns="35717" anchor="ctr" anchorCtr="0">
            <a:spAutoFit/>
          </a:bodyPr>
          <a:lstStyle/>
          <a:p>
            <a:pPr algn="ctr">
              <a:buClr>
                <a:srgbClr val="000000"/>
              </a:buClr>
              <a:buSzPts val="2400"/>
            </a:pPr>
            <a:r>
              <a:rPr lang="en-IN" sz="1700" b="1" dirty="0">
                <a:solidFill>
                  <a:srgbClr val="000000"/>
                </a:solidFill>
                <a:latin typeface="Helvetica Neue"/>
                <a:ea typeface="Helvetica Neue"/>
                <a:cs typeface="Helvetica Neue"/>
                <a:sym typeface="Helvetica Neue"/>
              </a:rPr>
              <a:t>2016</a:t>
            </a:r>
            <a:endParaRPr/>
          </a:p>
        </p:txBody>
      </p:sp>
      <p:sp>
        <p:nvSpPr>
          <p:cNvPr id="67" name="Google Shape;67;p3"/>
          <p:cNvSpPr txBox="1"/>
          <p:nvPr/>
        </p:nvSpPr>
        <p:spPr>
          <a:xfrm>
            <a:off x="5580112" y="6245370"/>
            <a:ext cx="556999" cy="333742"/>
          </a:xfrm>
          <a:prstGeom prst="rect">
            <a:avLst/>
          </a:prstGeom>
          <a:noFill/>
          <a:ln>
            <a:noFill/>
          </a:ln>
        </p:spPr>
        <p:txBody>
          <a:bodyPr spcFirstLastPara="1" wrap="square" lIns="35717" tIns="35717" rIns="35717" bIns="35717" anchor="ctr" anchorCtr="0">
            <a:spAutoFit/>
          </a:bodyPr>
          <a:lstStyle/>
          <a:p>
            <a:pPr algn="ctr">
              <a:buClr>
                <a:srgbClr val="000000"/>
              </a:buClr>
              <a:buSzPts val="2400"/>
            </a:pPr>
            <a:r>
              <a:rPr lang="en-IN" sz="1700" b="1" dirty="0">
                <a:solidFill>
                  <a:srgbClr val="000000"/>
                </a:solidFill>
                <a:latin typeface="Helvetica Neue"/>
                <a:ea typeface="Helvetica Neue"/>
                <a:cs typeface="Helvetica Neue"/>
                <a:sym typeface="Helvetica Neue"/>
              </a:rPr>
              <a:t>2020</a:t>
            </a:r>
            <a:endParaRPr dirty="0"/>
          </a:p>
        </p:txBody>
      </p:sp>
      <p:sp>
        <p:nvSpPr>
          <p:cNvPr id="68" name="Google Shape;68;p3"/>
          <p:cNvSpPr txBox="1"/>
          <p:nvPr/>
        </p:nvSpPr>
        <p:spPr>
          <a:xfrm>
            <a:off x="4351628" y="731333"/>
            <a:ext cx="556999" cy="333742"/>
          </a:xfrm>
          <a:prstGeom prst="rect">
            <a:avLst/>
          </a:prstGeom>
          <a:noFill/>
          <a:ln>
            <a:noFill/>
          </a:ln>
        </p:spPr>
        <p:txBody>
          <a:bodyPr spcFirstLastPara="1" wrap="square" lIns="35717" tIns="35717" rIns="35717" bIns="35717" anchor="ctr" anchorCtr="0">
            <a:spAutoFit/>
          </a:bodyPr>
          <a:lstStyle/>
          <a:p>
            <a:pPr algn="ctr">
              <a:buClr>
                <a:srgbClr val="000000"/>
              </a:buClr>
              <a:buSzPts val="2400"/>
            </a:pPr>
            <a:r>
              <a:rPr lang="en-IN" sz="1700" b="1" dirty="0">
                <a:solidFill>
                  <a:srgbClr val="000000"/>
                </a:solidFill>
                <a:latin typeface="Helvetica Neue"/>
                <a:ea typeface="Helvetica Neue"/>
                <a:cs typeface="Helvetica Neue"/>
                <a:sym typeface="Helvetica Neue"/>
              </a:rPr>
              <a:t>2019</a:t>
            </a:r>
            <a:endParaRPr dirty="0"/>
          </a:p>
        </p:txBody>
      </p:sp>
      <p:sp>
        <p:nvSpPr>
          <p:cNvPr id="69" name="Google Shape;69;p3"/>
          <p:cNvSpPr txBox="1"/>
          <p:nvPr/>
        </p:nvSpPr>
        <p:spPr>
          <a:xfrm>
            <a:off x="3038988" y="6188220"/>
            <a:ext cx="556999" cy="333742"/>
          </a:xfrm>
          <a:prstGeom prst="rect">
            <a:avLst/>
          </a:prstGeom>
          <a:noFill/>
          <a:ln>
            <a:noFill/>
          </a:ln>
        </p:spPr>
        <p:txBody>
          <a:bodyPr spcFirstLastPara="1" wrap="square" lIns="35717" tIns="35717" rIns="35717" bIns="35717" anchor="ctr" anchorCtr="0">
            <a:spAutoFit/>
          </a:bodyPr>
          <a:lstStyle/>
          <a:p>
            <a:pPr algn="ctr">
              <a:buClr>
                <a:srgbClr val="000000"/>
              </a:buClr>
              <a:buSzPts val="2400"/>
            </a:pPr>
            <a:r>
              <a:rPr lang="en-IN" sz="1700" b="1" dirty="0">
                <a:solidFill>
                  <a:srgbClr val="000000"/>
                </a:solidFill>
                <a:latin typeface="Helvetica Neue"/>
                <a:ea typeface="Helvetica Neue"/>
                <a:cs typeface="Helvetica Neue"/>
                <a:sym typeface="Helvetica Neue"/>
              </a:rPr>
              <a:t>2018</a:t>
            </a:r>
            <a:endParaRPr/>
          </a:p>
        </p:txBody>
      </p:sp>
      <p:cxnSp>
        <p:nvCxnSpPr>
          <p:cNvPr id="70" name="Google Shape;70;p3"/>
          <p:cNvCxnSpPr/>
          <p:nvPr/>
        </p:nvCxnSpPr>
        <p:spPr>
          <a:xfrm>
            <a:off x="152948" y="3626647"/>
            <a:ext cx="8838104" cy="1"/>
          </a:xfrm>
          <a:prstGeom prst="straightConnector1">
            <a:avLst/>
          </a:prstGeom>
          <a:noFill/>
          <a:ln w="25400" cap="flat" cmpd="sng">
            <a:solidFill>
              <a:srgbClr val="000000"/>
            </a:solidFill>
            <a:prstDash val="solid"/>
            <a:miter lim="400000"/>
            <a:headEnd type="none" w="sm" len="sm"/>
            <a:tailEnd type="triangle" w="med" len="med"/>
          </a:ln>
        </p:spPr>
      </p:cxnSp>
      <p:cxnSp>
        <p:nvCxnSpPr>
          <p:cNvPr id="71" name="Google Shape;71;p3"/>
          <p:cNvCxnSpPr/>
          <p:nvPr/>
        </p:nvCxnSpPr>
        <p:spPr>
          <a:xfrm rot="10800000" flipH="1">
            <a:off x="364225" y="1180202"/>
            <a:ext cx="1" cy="2442318"/>
          </a:xfrm>
          <a:prstGeom prst="straightConnector1">
            <a:avLst/>
          </a:prstGeom>
          <a:noFill/>
          <a:ln w="25400" cap="flat" cmpd="sng">
            <a:solidFill>
              <a:srgbClr val="000000"/>
            </a:solidFill>
            <a:prstDash val="solid"/>
            <a:miter lim="400000"/>
            <a:headEnd type="none" w="sm" len="sm"/>
            <a:tailEnd type="triangle" w="med" len="med"/>
          </a:ln>
        </p:spPr>
      </p:cxnSp>
      <p:grpSp>
        <p:nvGrpSpPr>
          <p:cNvPr id="2" name="Google Shape;72;p3"/>
          <p:cNvGrpSpPr/>
          <p:nvPr/>
        </p:nvGrpSpPr>
        <p:grpSpPr>
          <a:xfrm>
            <a:off x="613660" y="1302793"/>
            <a:ext cx="1964532" cy="2133549"/>
            <a:chOff x="0" y="0"/>
            <a:chExt cx="2794000" cy="3034380"/>
          </a:xfrm>
        </p:grpSpPr>
        <p:pic>
          <p:nvPicPr>
            <p:cNvPr id="73" name="Google Shape;73;p3" descr="idea.jpg"/>
            <p:cNvPicPr preferRelativeResize="0"/>
            <p:nvPr/>
          </p:nvPicPr>
          <p:blipFill rotWithShape="1">
            <a:blip r:embed="rId3">
              <a:alphaModFix/>
            </a:blip>
            <a:srcRect t="5255" b="5255"/>
            <a:stretch/>
          </p:blipFill>
          <p:spPr>
            <a:xfrm>
              <a:off x="0" y="0"/>
              <a:ext cx="2794000" cy="2458653"/>
            </a:xfrm>
            <a:prstGeom prst="rect">
              <a:avLst/>
            </a:prstGeom>
            <a:noFill/>
            <a:ln>
              <a:noFill/>
            </a:ln>
          </p:spPr>
        </p:pic>
        <p:sp>
          <p:nvSpPr>
            <p:cNvPr id="74" name="Google Shape;74;p3"/>
            <p:cNvSpPr/>
            <p:nvPr/>
          </p:nvSpPr>
          <p:spPr>
            <a:xfrm>
              <a:off x="0" y="2534852"/>
              <a:ext cx="2794000" cy="499528"/>
            </a:xfrm>
            <a:prstGeom prst="rect">
              <a:avLst/>
            </a:prstGeom>
            <a:noFill/>
            <a:ln>
              <a:noFill/>
            </a:ln>
          </p:spPr>
          <p:txBody>
            <a:bodyPr spcFirstLastPara="1" wrap="square" lIns="76200" tIns="76200" rIns="76200" bIns="76200" anchor="t" anchorCtr="0">
              <a:noAutofit/>
            </a:bodyPr>
            <a:lstStyle/>
            <a:p>
              <a:pPr algn="ctr">
                <a:buClr>
                  <a:srgbClr val="000000"/>
                </a:buClr>
                <a:buSzPts val="2300"/>
              </a:pPr>
              <a:r>
                <a:rPr lang="en-IN" sz="1600" b="1" dirty="0">
                  <a:solidFill>
                    <a:srgbClr val="000000"/>
                  </a:solidFill>
                  <a:latin typeface="Helvetica Neue"/>
                  <a:ea typeface="Helvetica Neue"/>
                  <a:cs typeface="Helvetica Neue"/>
                  <a:sym typeface="Helvetica Neue"/>
                </a:rPr>
                <a:t>Eureka</a:t>
              </a:r>
              <a:endParaRPr/>
            </a:p>
          </p:txBody>
        </p:sp>
      </p:grpSp>
      <p:cxnSp>
        <p:nvCxnSpPr>
          <p:cNvPr id="75" name="Google Shape;75;p3"/>
          <p:cNvCxnSpPr/>
          <p:nvPr/>
        </p:nvCxnSpPr>
        <p:spPr>
          <a:xfrm flipH="1">
            <a:off x="563745" y="3628359"/>
            <a:ext cx="1" cy="2560290"/>
          </a:xfrm>
          <a:prstGeom prst="straightConnector1">
            <a:avLst/>
          </a:prstGeom>
          <a:noFill/>
          <a:ln w="25400" cap="flat" cmpd="sng">
            <a:solidFill>
              <a:srgbClr val="000000"/>
            </a:solidFill>
            <a:prstDash val="solid"/>
            <a:miter lim="400000"/>
            <a:headEnd type="none" w="sm" len="sm"/>
            <a:tailEnd type="triangle" w="med" len="med"/>
          </a:ln>
        </p:spPr>
      </p:cxnSp>
      <p:sp>
        <p:nvSpPr>
          <p:cNvPr id="76" name="Google Shape;76;p3"/>
          <p:cNvSpPr txBox="1">
            <a:spLocks noGrp="1"/>
          </p:cNvSpPr>
          <p:nvPr>
            <p:ph type="body" idx="1"/>
          </p:nvPr>
        </p:nvSpPr>
        <p:spPr>
          <a:xfrm>
            <a:off x="620204" y="3722563"/>
            <a:ext cx="2399557" cy="2483992"/>
          </a:xfrm>
          <a:prstGeom prst="rect">
            <a:avLst/>
          </a:prstGeom>
          <a:noFill/>
          <a:ln>
            <a:noFill/>
          </a:ln>
        </p:spPr>
        <p:txBody>
          <a:bodyPr spcFirstLastPara="1" wrap="square" lIns="35717" tIns="35717" rIns="35717" bIns="35717" anchor="t" anchorCtr="0">
            <a:normAutofit fontScale="92500"/>
          </a:bodyPr>
          <a:lstStyle/>
          <a:p>
            <a:pPr marL="184391" indent="-184391">
              <a:spcBef>
                <a:spcPts val="0"/>
              </a:spcBef>
              <a:buSzPct val="145000"/>
              <a:buFont typeface="Arial"/>
              <a:buChar char="•"/>
            </a:pPr>
            <a:r>
              <a:rPr lang="en-IN" sz="1100" dirty="0">
                <a:latin typeface="Arial"/>
                <a:ea typeface="Arial"/>
                <a:cs typeface="Arial"/>
                <a:sym typeface="Arial"/>
              </a:rPr>
              <a:t>Tested dragon fruit for first time and seen in markets of Malaysia, Indonesia and visited local farms.</a:t>
            </a:r>
            <a:endParaRPr/>
          </a:p>
          <a:p>
            <a:pPr marL="184391" indent="-184391">
              <a:spcBef>
                <a:spcPts val="1687"/>
              </a:spcBef>
              <a:buSzPct val="145000"/>
              <a:buFont typeface="Arial"/>
              <a:buChar char="•"/>
            </a:pPr>
            <a:r>
              <a:rPr lang="en-IN" sz="1100" dirty="0">
                <a:latin typeface="Arial"/>
                <a:ea typeface="Arial"/>
                <a:cs typeface="Arial"/>
                <a:sym typeface="Arial"/>
              </a:rPr>
              <a:t>Enquiry about its growing conditions and feasibility about its cultivation with local agricultural officers.</a:t>
            </a:r>
            <a:endParaRPr/>
          </a:p>
          <a:p>
            <a:pPr marL="184391" indent="-184391">
              <a:spcBef>
                <a:spcPts val="1687"/>
              </a:spcBef>
              <a:buClr>
                <a:srgbClr val="EB220C"/>
              </a:buClr>
              <a:buSzPct val="145000"/>
              <a:buFont typeface="Arial"/>
              <a:buChar char="•"/>
            </a:pPr>
            <a:r>
              <a:rPr lang="en-IN" sz="1100" dirty="0">
                <a:solidFill>
                  <a:srgbClr val="EB220C"/>
                </a:solidFill>
                <a:latin typeface="Arial"/>
                <a:ea typeface="Arial"/>
                <a:cs typeface="Arial"/>
                <a:sym typeface="Arial"/>
              </a:rPr>
              <a:t>Negative</a:t>
            </a:r>
            <a:r>
              <a:rPr lang="en-IN" sz="1100" dirty="0">
                <a:latin typeface="Arial"/>
                <a:ea typeface="Arial"/>
                <a:cs typeface="Arial"/>
                <a:sym typeface="Arial"/>
              </a:rPr>
              <a:t> feedback and discouragement  given by all of them </a:t>
            </a:r>
            <a:endParaRPr/>
          </a:p>
          <a:p>
            <a:pPr marL="184391" indent="-184391">
              <a:spcBef>
                <a:spcPts val="1687"/>
              </a:spcBef>
              <a:buSzPct val="145000"/>
              <a:buFont typeface="Arial"/>
              <a:buChar char="•"/>
            </a:pPr>
            <a:r>
              <a:rPr lang="en-IN" sz="1100" dirty="0">
                <a:latin typeface="Arial"/>
                <a:ea typeface="Arial"/>
                <a:cs typeface="Arial"/>
                <a:sym typeface="Arial"/>
              </a:rPr>
              <a:t>Started cultivation with 1,000 plants  sourced locally from MAHARASHTRA - </a:t>
            </a:r>
            <a:r>
              <a:rPr lang="en-IN" sz="1100" dirty="0">
                <a:solidFill>
                  <a:srgbClr val="EB220C"/>
                </a:solidFill>
                <a:latin typeface="Arial"/>
                <a:ea typeface="Arial"/>
                <a:cs typeface="Arial"/>
                <a:sym typeface="Arial"/>
              </a:rPr>
              <a:t>70% mortality.</a:t>
            </a:r>
            <a:endParaRPr>
              <a:solidFill>
                <a:srgbClr val="EB220C"/>
              </a:solidFill>
              <a:latin typeface="Arial"/>
              <a:ea typeface="Arial"/>
              <a:cs typeface="Arial"/>
              <a:sym typeface="Arial"/>
            </a:endParaRPr>
          </a:p>
        </p:txBody>
      </p:sp>
      <p:cxnSp>
        <p:nvCxnSpPr>
          <p:cNvPr id="77" name="Google Shape;77;p3"/>
          <p:cNvCxnSpPr/>
          <p:nvPr/>
        </p:nvCxnSpPr>
        <p:spPr>
          <a:xfrm rot="10800000" flipH="1">
            <a:off x="2483769" y="1187071"/>
            <a:ext cx="1" cy="2442319"/>
          </a:xfrm>
          <a:prstGeom prst="straightConnector1">
            <a:avLst/>
          </a:prstGeom>
          <a:noFill/>
          <a:ln w="25400" cap="flat" cmpd="sng">
            <a:solidFill>
              <a:srgbClr val="000000"/>
            </a:solidFill>
            <a:prstDash val="solid"/>
            <a:miter lim="400000"/>
            <a:headEnd type="none" w="sm" len="sm"/>
            <a:tailEnd type="triangle" w="med" len="med"/>
          </a:ln>
        </p:spPr>
      </p:cxnSp>
      <p:cxnSp>
        <p:nvCxnSpPr>
          <p:cNvPr id="78" name="Google Shape;78;p3"/>
          <p:cNvCxnSpPr/>
          <p:nvPr/>
        </p:nvCxnSpPr>
        <p:spPr>
          <a:xfrm flipH="1">
            <a:off x="3281170" y="3636778"/>
            <a:ext cx="1" cy="2533174"/>
          </a:xfrm>
          <a:prstGeom prst="straightConnector1">
            <a:avLst/>
          </a:prstGeom>
          <a:noFill/>
          <a:ln w="25400" cap="flat" cmpd="sng">
            <a:solidFill>
              <a:srgbClr val="000000"/>
            </a:solidFill>
            <a:prstDash val="solid"/>
            <a:miter lim="400000"/>
            <a:headEnd type="none" w="sm" len="sm"/>
            <a:tailEnd type="triangle" w="med" len="med"/>
          </a:ln>
        </p:spPr>
      </p:cxnSp>
      <p:sp>
        <p:nvSpPr>
          <p:cNvPr id="79" name="Google Shape;79;p3"/>
          <p:cNvSpPr txBox="1"/>
          <p:nvPr/>
        </p:nvSpPr>
        <p:spPr>
          <a:xfrm>
            <a:off x="2668608" y="1403419"/>
            <a:ext cx="2029121" cy="1778242"/>
          </a:xfrm>
          <a:prstGeom prst="rect">
            <a:avLst/>
          </a:prstGeom>
          <a:noFill/>
          <a:ln>
            <a:noFill/>
          </a:ln>
        </p:spPr>
        <p:txBody>
          <a:bodyPr spcFirstLastPara="1" wrap="square" lIns="35717" tIns="35717" rIns="35717" bIns="35717" anchor="t" anchorCtr="0">
            <a:normAutofit lnSpcReduction="10000"/>
          </a:bodyPr>
          <a:lstStyle/>
          <a:p>
            <a:pPr marL="271899" indent="-271899">
              <a:buClr>
                <a:srgbClr val="000000"/>
              </a:buClr>
              <a:buSzPts val="2900"/>
              <a:buFont typeface="Arial"/>
              <a:buChar char="•"/>
            </a:pPr>
            <a:r>
              <a:rPr lang="en-IN" sz="1200" dirty="0">
                <a:solidFill>
                  <a:srgbClr val="000000"/>
                </a:solidFill>
                <a:latin typeface="Arial"/>
                <a:ea typeface="Arial"/>
                <a:cs typeface="Arial"/>
                <a:sym typeface="Arial"/>
              </a:rPr>
              <a:t>Approached SOFRI UNIVERSITY  Vietnam.</a:t>
            </a:r>
            <a:endParaRPr sz="1600" dirty="0"/>
          </a:p>
          <a:p>
            <a:pPr marL="271899" indent="-271899">
              <a:spcBef>
                <a:spcPts val="2531"/>
              </a:spcBef>
              <a:buClr>
                <a:srgbClr val="000000"/>
              </a:buClr>
              <a:buSzPts val="2900"/>
              <a:buFont typeface="Arial"/>
              <a:buChar char="•"/>
            </a:pPr>
            <a:r>
              <a:rPr lang="en-IN" sz="1200" dirty="0">
                <a:solidFill>
                  <a:srgbClr val="000000"/>
                </a:solidFill>
                <a:latin typeface="Arial"/>
                <a:ea typeface="Arial"/>
                <a:cs typeface="Arial"/>
                <a:sym typeface="Arial"/>
              </a:rPr>
              <a:t>Birth of </a:t>
            </a:r>
            <a:r>
              <a:rPr lang="en-IN" sz="1200" dirty="0">
                <a:solidFill>
                  <a:srgbClr val="FF40FF"/>
                </a:solidFill>
                <a:latin typeface="Arial"/>
                <a:ea typeface="Arial"/>
                <a:cs typeface="Arial"/>
                <a:sym typeface="Arial"/>
              </a:rPr>
              <a:t>DECCAN EXOTICS </a:t>
            </a:r>
            <a:endParaRPr sz="1600" dirty="0"/>
          </a:p>
          <a:p>
            <a:pPr marL="271899" indent="-271899">
              <a:spcBef>
                <a:spcPts val="2531"/>
              </a:spcBef>
              <a:buClr>
                <a:srgbClr val="000000"/>
              </a:buClr>
              <a:buSzPts val="2900"/>
              <a:buFont typeface="Arial"/>
              <a:buChar char="•"/>
            </a:pPr>
            <a:r>
              <a:rPr lang="en-IN" sz="1200" dirty="0">
                <a:solidFill>
                  <a:srgbClr val="000000"/>
                </a:solidFill>
                <a:latin typeface="Arial"/>
                <a:ea typeface="Arial"/>
                <a:cs typeface="Arial"/>
                <a:sym typeface="Arial"/>
              </a:rPr>
              <a:t>Association with IIHR </a:t>
            </a:r>
            <a:r>
              <a:rPr lang="en-IN" sz="1200" dirty="0" err="1">
                <a:solidFill>
                  <a:srgbClr val="000000"/>
                </a:solidFill>
                <a:latin typeface="Arial"/>
                <a:ea typeface="Arial"/>
                <a:cs typeface="Arial"/>
                <a:sym typeface="Arial"/>
              </a:rPr>
              <a:t>Tumkur</a:t>
            </a:r>
            <a:endParaRPr sz="1200" b="1" dirty="0">
              <a:solidFill>
                <a:srgbClr val="000000"/>
              </a:solidFill>
              <a:latin typeface="Arial"/>
              <a:ea typeface="Arial"/>
              <a:cs typeface="Arial"/>
              <a:sym typeface="Arial"/>
            </a:endParaRPr>
          </a:p>
        </p:txBody>
      </p:sp>
      <p:sp>
        <p:nvSpPr>
          <p:cNvPr id="80" name="Google Shape;80;p3"/>
          <p:cNvSpPr txBox="1"/>
          <p:nvPr/>
        </p:nvSpPr>
        <p:spPr>
          <a:xfrm>
            <a:off x="3399098" y="3722563"/>
            <a:ext cx="2338085" cy="2011124"/>
          </a:xfrm>
          <a:prstGeom prst="rect">
            <a:avLst/>
          </a:prstGeom>
          <a:noFill/>
          <a:ln>
            <a:noFill/>
          </a:ln>
        </p:spPr>
        <p:txBody>
          <a:bodyPr spcFirstLastPara="1" wrap="square" lIns="35717" tIns="35717" rIns="35717" bIns="35717" anchor="t" anchorCtr="0">
            <a:spAutoFit/>
          </a:bodyPr>
          <a:lstStyle/>
          <a:p>
            <a:pPr marL="292994" indent="-292994">
              <a:buClr>
                <a:srgbClr val="000000"/>
              </a:buClr>
              <a:buSzPts val="2900"/>
              <a:buFont typeface="Arial"/>
              <a:buChar char="•"/>
            </a:pPr>
            <a:r>
              <a:rPr lang="en-IN" sz="1400" dirty="0">
                <a:solidFill>
                  <a:srgbClr val="000000"/>
                </a:solidFill>
                <a:latin typeface="Arial"/>
                <a:ea typeface="Arial"/>
                <a:cs typeface="Arial"/>
                <a:sym typeface="Arial"/>
              </a:rPr>
              <a:t>Attending Training programs across south east Asia and building up network with farmers and scientific community </a:t>
            </a:r>
            <a:endParaRPr dirty="0"/>
          </a:p>
          <a:p>
            <a:pPr marL="292994" indent="-292994">
              <a:spcBef>
                <a:spcPts val="2953"/>
              </a:spcBef>
              <a:buClr>
                <a:srgbClr val="000000"/>
              </a:buClr>
              <a:buSzPts val="2900"/>
              <a:buFont typeface="Arial"/>
              <a:buChar char="•"/>
            </a:pPr>
            <a:r>
              <a:rPr lang="en-IN" sz="1400" dirty="0">
                <a:solidFill>
                  <a:srgbClr val="000000"/>
                </a:solidFill>
                <a:latin typeface="Arial"/>
                <a:ea typeface="Arial"/>
                <a:cs typeface="Arial"/>
                <a:sym typeface="Arial"/>
              </a:rPr>
              <a:t>R&amp;D - off season production in India</a:t>
            </a:r>
            <a:r>
              <a:rPr lang="en-IN" sz="1700" dirty="0">
                <a:solidFill>
                  <a:srgbClr val="000000"/>
                </a:solidFill>
                <a:latin typeface="Helvetica Neue"/>
                <a:ea typeface="Helvetica Neue"/>
                <a:cs typeface="Helvetica Neue"/>
                <a:sym typeface="Helvetica Neue"/>
              </a:rPr>
              <a:t> </a:t>
            </a:r>
            <a:endParaRPr dirty="0"/>
          </a:p>
        </p:txBody>
      </p:sp>
      <p:cxnSp>
        <p:nvCxnSpPr>
          <p:cNvPr id="81" name="Google Shape;81;p3"/>
          <p:cNvCxnSpPr/>
          <p:nvPr/>
        </p:nvCxnSpPr>
        <p:spPr>
          <a:xfrm>
            <a:off x="5858612" y="3693490"/>
            <a:ext cx="1" cy="2533175"/>
          </a:xfrm>
          <a:prstGeom prst="straightConnector1">
            <a:avLst/>
          </a:prstGeom>
          <a:noFill/>
          <a:ln w="25400" cap="flat" cmpd="sng">
            <a:solidFill>
              <a:srgbClr val="000000"/>
            </a:solidFill>
            <a:prstDash val="solid"/>
            <a:miter lim="400000"/>
            <a:headEnd type="none" w="sm" len="sm"/>
            <a:tailEnd type="triangle" w="med" len="med"/>
          </a:ln>
        </p:spPr>
      </p:cxnSp>
      <p:cxnSp>
        <p:nvCxnSpPr>
          <p:cNvPr id="82" name="Google Shape;82;p3"/>
          <p:cNvCxnSpPr/>
          <p:nvPr/>
        </p:nvCxnSpPr>
        <p:spPr>
          <a:xfrm rot="10800000" flipH="1">
            <a:off x="4650657" y="1094244"/>
            <a:ext cx="1" cy="2522896"/>
          </a:xfrm>
          <a:prstGeom prst="straightConnector1">
            <a:avLst/>
          </a:prstGeom>
          <a:noFill/>
          <a:ln w="25400" cap="flat" cmpd="sng">
            <a:solidFill>
              <a:srgbClr val="000000"/>
            </a:solidFill>
            <a:prstDash val="solid"/>
            <a:miter lim="400000"/>
            <a:headEnd type="none" w="sm" len="sm"/>
            <a:tailEnd type="triangle" w="med" len="med"/>
          </a:ln>
        </p:spPr>
      </p:cxnSp>
      <p:sp>
        <p:nvSpPr>
          <p:cNvPr id="83" name="Google Shape;83;p3"/>
          <p:cNvSpPr txBox="1"/>
          <p:nvPr/>
        </p:nvSpPr>
        <p:spPr>
          <a:xfrm>
            <a:off x="4728736" y="1403419"/>
            <a:ext cx="2116966" cy="1641792"/>
          </a:xfrm>
          <a:prstGeom prst="rect">
            <a:avLst/>
          </a:prstGeom>
          <a:noFill/>
          <a:ln>
            <a:noFill/>
          </a:ln>
        </p:spPr>
        <p:txBody>
          <a:bodyPr spcFirstLastPara="1" wrap="square" lIns="35717" tIns="35717" rIns="35717" bIns="35717" anchor="t" anchorCtr="0">
            <a:spAutoFit/>
          </a:bodyPr>
          <a:lstStyle/>
          <a:p>
            <a:pPr marL="234396" indent="-234396">
              <a:buClr>
                <a:srgbClr val="000000"/>
              </a:buClr>
              <a:buSzPts val="2900"/>
              <a:buFont typeface="Arial"/>
              <a:buChar char="•"/>
            </a:pPr>
            <a:r>
              <a:rPr lang="en-IN" sz="1100" dirty="0">
                <a:solidFill>
                  <a:srgbClr val="000000"/>
                </a:solidFill>
                <a:latin typeface="Arial"/>
                <a:ea typeface="Arial"/>
                <a:cs typeface="Arial"/>
                <a:sym typeface="Arial"/>
              </a:rPr>
              <a:t>Guest speaker in IIHR-</a:t>
            </a:r>
            <a:r>
              <a:rPr lang="en-IN" sz="1100" dirty="0" err="1">
                <a:solidFill>
                  <a:srgbClr val="000000"/>
                </a:solidFill>
                <a:latin typeface="Arial"/>
                <a:ea typeface="Arial"/>
                <a:cs typeface="Arial"/>
                <a:sym typeface="Arial"/>
              </a:rPr>
              <a:t>Tumkur</a:t>
            </a:r>
            <a:endParaRPr sz="1100" b="1" dirty="0">
              <a:solidFill>
                <a:srgbClr val="000000"/>
              </a:solidFill>
              <a:latin typeface="Arial"/>
              <a:ea typeface="Arial"/>
              <a:cs typeface="Arial"/>
              <a:sym typeface="Arial"/>
            </a:endParaRPr>
          </a:p>
          <a:p>
            <a:pPr>
              <a:buClr>
                <a:srgbClr val="000000"/>
              </a:buClr>
              <a:buSzPts val="2900"/>
            </a:pPr>
            <a:endParaRPr sz="1100" b="1" dirty="0">
              <a:solidFill>
                <a:srgbClr val="000000"/>
              </a:solidFill>
              <a:latin typeface="Arial"/>
              <a:ea typeface="Arial"/>
              <a:cs typeface="Arial"/>
              <a:sym typeface="Arial"/>
            </a:endParaRPr>
          </a:p>
          <a:p>
            <a:pPr marL="234396" indent="-234396">
              <a:buClr>
                <a:srgbClr val="000000"/>
              </a:buClr>
              <a:buSzPts val="2900"/>
              <a:buFont typeface="Arial"/>
              <a:buChar char="•"/>
            </a:pPr>
            <a:r>
              <a:rPr lang="en-IN" sz="1100" dirty="0">
                <a:solidFill>
                  <a:srgbClr val="000000"/>
                </a:solidFill>
                <a:latin typeface="Arial"/>
                <a:ea typeface="Arial"/>
                <a:cs typeface="Arial"/>
                <a:sym typeface="Arial"/>
              </a:rPr>
              <a:t>Member of World dragon fruit  steering  committee (expert panel)</a:t>
            </a:r>
            <a:endParaRPr sz="1100" b="1" dirty="0">
              <a:solidFill>
                <a:srgbClr val="000000"/>
              </a:solidFill>
              <a:latin typeface="Arial"/>
              <a:ea typeface="Arial"/>
              <a:cs typeface="Arial"/>
              <a:sym typeface="Arial"/>
            </a:endParaRPr>
          </a:p>
          <a:p>
            <a:pPr>
              <a:buClr>
                <a:srgbClr val="000000"/>
              </a:buClr>
              <a:buSzPts val="2900"/>
            </a:pPr>
            <a:r>
              <a:rPr lang="en-IN" sz="1100" dirty="0">
                <a:solidFill>
                  <a:srgbClr val="000000"/>
                </a:solidFill>
                <a:latin typeface="Arial"/>
                <a:ea typeface="Arial"/>
                <a:cs typeface="Arial"/>
                <a:sym typeface="Arial"/>
              </a:rPr>
              <a:t>  </a:t>
            </a:r>
            <a:endParaRPr sz="1400" dirty="0"/>
          </a:p>
          <a:p>
            <a:pPr marL="234396" indent="-234396">
              <a:buClr>
                <a:srgbClr val="000000"/>
              </a:buClr>
              <a:buSzPts val="2900"/>
              <a:buFont typeface="Arial"/>
              <a:buChar char="•"/>
            </a:pPr>
            <a:r>
              <a:rPr lang="en-IN" sz="1100" dirty="0">
                <a:solidFill>
                  <a:srgbClr val="000000"/>
                </a:solidFill>
                <a:latin typeface="Arial"/>
                <a:ea typeface="Arial"/>
                <a:cs typeface="Arial"/>
                <a:sym typeface="Arial"/>
              </a:rPr>
              <a:t>Successful off season production commercially</a:t>
            </a:r>
            <a:r>
              <a:rPr lang="en-IN" sz="1400" dirty="0">
                <a:solidFill>
                  <a:srgbClr val="000000"/>
                </a:solidFill>
                <a:latin typeface="Helvetica Neue"/>
                <a:ea typeface="Helvetica Neue"/>
                <a:cs typeface="Helvetica Neue"/>
                <a:sym typeface="Helvetica Neue"/>
              </a:rPr>
              <a:t>   </a:t>
            </a:r>
            <a:endParaRPr sz="1400" dirty="0"/>
          </a:p>
        </p:txBody>
      </p:sp>
      <p:sp>
        <p:nvSpPr>
          <p:cNvPr id="84" name="Google Shape;84;p3"/>
          <p:cNvSpPr txBox="1"/>
          <p:nvPr/>
        </p:nvSpPr>
        <p:spPr>
          <a:xfrm>
            <a:off x="5998595" y="3722563"/>
            <a:ext cx="2301000" cy="1795680"/>
          </a:xfrm>
          <a:prstGeom prst="rect">
            <a:avLst/>
          </a:prstGeom>
          <a:noFill/>
          <a:ln>
            <a:noFill/>
          </a:ln>
        </p:spPr>
        <p:txBody>
          <a:bodyPr spcFirstLastPara="1" wrap="square" lIns="35717" tIns="35717" rIns="35717" bIns="35717" anchor="ctr" anchorCtr="0">
            <a:spAutoFit/>
          </a:bodyPr>
          <a:lstStyle/>
          <a:p>
            <a:pPr marL="234396" indent="-234396">
              <a:buClr>
                <a:srgbClr val="000000"/>
              </a:buClr>
              <a:buSzPts val="2900"/>
              <a:buFont typeface="Arial"/>
              <a:buChar char="•"/>
            </a:pPr>
            <a:r>
              <a:rPr lang="en-IN" sz="1400" dirty="0">
                <a:solidFill>
                  <a:srgbClr val="000000"/>
                </a:solidFill>
                <a:latin typeface="Arial"/>
                <a:ea typeface="Arial"/>
                <a:cs typeface="Arial"/>
                <a:sym typeface="Arial"/>
              </a:rPr>
              <a:t>Working on documentation of diseases in India with NBPGR.</a:t>
            </a:r>
            <a:endParaRPr dirty="0"/>
          </a:p>
          <a:p>
            <a:pPr marL="234396" indent="-234396">
              <a:buClr>
                <a:srgbClr val="000000"/>
              </a:buClr>
              <a:buSzPts val="2900"/>
              <a:buFont typeface="Arial"/>
              <a:buChar char="•"/>
            </a:pPr>
            <a:r>
              <a:rPr lang="en-IN" sz="1400" dirty="0">
                <a:solidFill>
                  <a:srgbClr val="000000"/>
                </a:solidFill>
                <a:latin typeface="Arial"/>
                <a:ea typeface="Arial"/>
                <a:cs typeface="Arial"/>
                <a:sym typeface="Arial"/>
              </a:rPr>
              <a:t>Training sessions and collaborative assistance to more than 200 farmers across India &amp; growing…</a:t>
            </a:r>
            <a:endParaRPr sz="1700" b="1" dirty="0">
              <a:solidFill>
                <a:srgbClr val="000000"/>
              </a:solidFill>
              <a:latin typeface="Arial"/>
              <a:ea typeface="Arial"/>
              <a:cs typeface="Arial"/>
              <a:sym typeface="Arial"/>
            </a:endParaRPr>
          </a:p>
        </p:txBody>
      </p:sp>
      <p:sp>
        <p:nvSpPr>
          <p:cNvPr id="85" name="Google Shape;85;p3"/>
          <p:cNvSpPr/>
          <p:nvPr/>
        </p:nvSpPr>
        <p:spPr>
          <a:xfrm>
            <a:off x="224527" y="152147"/>
            <a:ext cx="8598359" cy="477504"/>
          </a:xfrm>
          <a:prstGeom prst="rect">
            <a:avLst/>
          </a:prstGeom>
          <a:gradFill>
            <a:gsLst>
              <a:gs pos="0">
                <a:srgbClr val="55C1FF"/>
              </a:gs>
              <a:gs pos="100000">
                <a:srgbClr val="0076B9"/>
              </a:gs>
            </a:gsLst>
            <a:lin ang="5400000" scaled="0"/>
          </a:gradFill>
          <a:ln w="12700" cap="flat" cmpd="sng">
            <a:solidFill>
              <a:schemeClr val="dk1"/>
            </a:solidFill>
            <a:prstDash val="solid"/>
            <a:miter lim="400000"/>
            <a:headEnd type="none" w="sm" len="sm"/>
            <a:tailEnd type="none" w="sm" len="sm"/>
          </a:ln>
        </p:spPr>
        <p:txBody>
          <a:bodyPr spcFirstLastPara="1" wrap="square" lIns="35717" tIns="35717" rIns="35717" bIns="35717" anchor="ctr" anchorCtr="0">
            <a:noAutofit/>
          </a:bodyPr>
          <a:lstStyle/>
          <a:p>
            <a:pPr algn="ctr">
              <a:buClr>
                <a:srgbClr val="FFFFFF"/>
              </a:buClr>
              <a:buSzPts val="4000"/>
            </a:pPr>
            <a:r>
              <a:rPr lang="en-IN" sz="2800" dirty="0">
                <a:solidFill>
                  <a:srgbClr val="FFFFFF"/>
                </a:solidFill>
                <a:latin typeface="Helvetica Neue"/>
                <a:ea typeface="Helvetica Neue"/>
                <a:cs typeface="Helvetica Neue"/>
                <a:sym typeface="Helvetica Neue"/>
              </a:rPr>
              <a:t>Journey of Deccan Exotics</a:t>
            </a:r>
            <a:endParaRPr sz="4600">
              <a:solidFill>
                <a:srgbClr val="FFFFFF"/>
              </a:solidFill>
              <a:latin typeface="Helvetica Neue"/>
              <a:ea typeface="Helvetica Neue"/>
              <a:cs typeface="Helvetica Neue"/>
              <a:sym typeface="Helvetica Neue"/>
            </a:endParaRPr>
          </a:p>
        </p:txBody>
      </p:sp>
      <p:cxnSp>
        <p:nvCxnSpPr>
          <p:cNvPr id="3" name="Google Shape;82;p3">
            <a:extLst>
              <a:ext uri="{FF2B5EF4-FFF2-40B4-BE49-F238E27FC236}">
                <a16:creationId xmlns:a16="http://schemas.microsoft.com/office/drawing/2014/main" id="{05F85B19-803D-6691-DB7B-FF87B1DA704F}"/>
              </a:ext>
            </a:extLst>
          </p:cNvPr>
          <p:cNvCxnSpPr/>
          <p:nvPr/>
        </p:nvCxnSpPr>
        <p:spPr>
          <a:xfrm rot="10800000" flipH="1">
            <a:off x="6701164" y="1094244"/>
            <a:ext cx="1" cy="2522896"/>
          </a:xfrm>
          <a:prstGeom prst="straightConnector1">
            <a:avLst/>
          </a:prstGeom>
          <a:noFill/>
          <a:ln w="25400" cap="flat" cmpd="sng">
            <a:solidFill>
              <a:srgbClr val="000000"/>
            </a:solidFill>
            <a:prstDash val="solid"/>
            <a:miter lim="400000"/>
            <a:headEnd type="none" w="sm" len="sm"/>
            <a:tailEnd type="triangle" w="med" len="med"/>
          </a:ln>
        </p:spPr>
      </p:cxnSp>
      <p:sp>
        <p:nvSpPr>
          <p:cNvPr id="5" name="Google Shape;68;p3">
            <a:extLst>
              <a:ext uri="{FF2B5EF4-FFF2-40B4-BE49-F238E27FC236}">
                <a16:creationId xmlns:a16="http://schemas.microsoft.com/office/drawing/2014/main" id="{342A240B-D7F0-CB4E-64D3-ED7C45EF6868}"/>
              </a:ext>
            </a:extLst>
          </p:cNvPr>
          <p:cNvSpPr txBox="1"/>
          <p:nvPr/>
        </p:nvSpPr>
        <p:spPr>
          <a:xfrm>
            <a:off x="6388382" y="712545"/>
            <a:ext cx="556999" cy="333742"/>
          </a:xfrm>
          <a:prstGeom prst="rect">
            <a:avLst/>
          </a:prstGeom>
          <a:noFill/>
          <a:ln>
            <a:noFill/>
          </a:ln>
        </p:spPr>
        <p:txBody>
          <a:bodyPr spcFirstLastPara="1" wrap="square" lIns="35717" tIns="35717" rIns="35717" bIns="35717" anchor="ctr" anchorCtr="0">
            <a:spAutoFit/>
          </a:bodyPr>
          <a:lstStyle/>
          <a:p>
            <a:pPr algn="ctr">
              <a:buClr>
                <a:srgbClr val="000000"/>
              </a:buClr>
              <a:buSzPts val="2400"/>
            </a:pPr>
            <a:r>
              <a:rPr lang="en-IN" sz="1700" b="1" dirty="0">
                <a:solidFill>
                  <a:srgbClr val="000000"/>
                </a:solidFill>
                <a:latin typeface="Helvetica Neue"/>
                <a:ea typeface="Helvetica Neue"/>
                <a:cs typeface="Helvetica Neue"/>
                <a:sym typeface="Helvetica Neue"/>
              </a:rPr>
              <a:t>2022</a:t>
            </a:r>
            <a:endParaRPr dirty="0"/>
          </a:p>
        </p:txBody>
      </p:sp>
      <p:sp>
        <p:nvSpPr>
          <p:cNvPr id="6" name="Google Shape;83;p3">
            <a:extLst>
              <a:ext uri="{FF2B5EF4-FFF2-40B4-BE49-F238E27FC236}">
                <a16:creationId xmlns:a16="http://schemas.microsoft.com/office/drawing/2014/main" id="{28144B6C-84E6-A92D-C990-30697BBD9923}"/>
              </a:ext>
            </a:extLst>
          </p:cNvPr>
          <p:cNvSpPr txBox="1"/>
          <p:nvPr/>
        </p:nvSpPr>
        <p:spPr>
          <a:xfrm>
            <a:off x="6770194" y="1403419"/>
            <a:ext cx="2116966" cy="1657181"/>
          </a:xfrm>
          <a:prstGeom prst="rect">
            <a:avLst/>
          </a:prstGeom>
          <a:noFill/>
          <a:ln>
            <a:noFill/>
          </a:ln>
        </p:spPr>
        <p:txBody>
          <a:bodyPr spcFirstLastPara="1" wrap="square" lIns="35717" tIns="35717" rIns="35717" bIns="35717" anchor="t" anchorCtr="0">
            <a:spAutoFit/>
          </a:bodyPr>
          <a:lstStyle/>
          <a:p>
            <a:pPr marL="234396" indent="-234396">
              <a:buClr>
                <a:srgbClr val="000000"/>
              </a:buClr>
              <a:buSzPts val="2900"/>
              <a:buFont typeface="Arial"/>
              <a:buChar char="•"/>
            </a:pPr>
            <a:r>
              <a:rPr lang="en-IN" sz="1400" dirty="0">
                <a:solidFill>
                  <a:srgbClr val="000000"/>
                </a:solidFill>
                <a:latin typeface="Arial"/>
                <a:ea typeface="Arial"/>
                <a:cs typeface="Arial"/>
                <a:sym typeface="Arial"/>
              </a:rPr>
              <a:t>SKLTUH MoU</a:t>
            </a:r>
          </a:p>
          <a:p>
            <a:pPr marL="234396" indent="-234396">
              <a:buClr>
                <a:srgbClr val="000000"/>
              </a:buClr>
              <a:buSzPts val="2900"/>
              <a:buFont typeface="Arial"/>
              <a:buChar char="•"/>
            </a:pPr>
            <a:endParaRPr lang="en-IN" sz="1400" dirty="0">
              <a:solidFill>
                <a:srgbClr val="000000"/>
              </a:solidFill>
              <a:latin typeface="Arial"/>
              <a:cs typeface="Arial"/>
              <a:sym typeface="Arial"/>
            </a:endParaRPr>
          </a:p>
          <a:p>
            <a:pPr marL="234396" indent="-234396">
              <a:buClr>
                <a:srgbClr val="000000"/>
              </a:buClr>
              <a:buSzPts val="2900"/>
              <a:buFont typeface="Arial"/>
              <a:buChar char="•"/>
            </a:pPr>
            <a:r>
              <a:rPr lang="en-IN" sz="1400" dirty="0">
                <a:solidFill>
                  <a:srgbClr val="000000"/>
                </a:solidFill>
                <a:latin typeface="Arial"/>
                <a:cs typeface="Arial"/>
                <a:sym typeface="Arial"/>
              </a:rPr>
              <a:t>Processing centre and integrated packhouse</a:t>
            </a:r>
            <a:endParaRPr lang="en-IN" sz="1100" dirty="0">
              <a:solidFill>
                <a:srgbClr val="000000"/>
              </a:solidFill>
              <a:latin typeface="Arial"/>
              <a:cs typeface="Arial"/>
              <a:sym typeface="Arial"/>
            </a:endParaRPr>
          </a:p>
          <a:p>
            <a:pPr marL="234396" indent="-234396">
              <a:buClr>
                <a:srgbClr val="000000"/>
              </a:buClr>
              <a:buSzPts val="2900"/>
              <a:buFont typeface="Arial"/>
              <a:buChar char="•"/>
            </a:pPr>
            <a:endParaRPr lang="en-IN" sz="1100" dirty="0">
              <a:solidFill>
                <a:srgbClr val="000000"/>
              </a:solidFill>
              <a:latin typeface="Arial"/>
              <a:cs typeface="Arial"/>
              <a:sym typeface="Arial"/>
            </a:endParaRPr>
          </a:p>
          <a:p>
            <a:pPr marL="234396" indent="-234396">
              <a:buClr>
                <a:srgbClr val="000000"/>
              </a:buClr>
              <a:buSzPts val="2900"/>
              <a:buFont typeface="Arial"/>
              <a:buChar char="•"/>
            </a:pPr>
            <a:endParaRPr lang="en-IN" sz="1100" dirty="0">
              <a:solidFill>
                <a:srgbClr val="000000"/>
              </a:solidFill>
              <a:latin typeface="Arial"/>
              <a:cs typeface="Arial"/>
              <a:sym typeface="Arial"/>
            </a:endParaRPr>
          </a:p>
          <a:p>
            <a:pPr marL="234396" indent="-234396">
              <a:buClr>
                <a:srgbClr val="000000"/>
              </a:buClr>
              <a:buSzPts val="2900"/>
              <a:buFont typeface="Arial"/>
              <a:buChar char="•"/>
            </a:pPr>
            <a:endParaRPr lang="en-IN" sz="1100" dirty="0">
              <a:solidFill>
                <a:srgbClr val="000000"/>
              </a:solidFill>
              <a:latin typeface="Arial"/>
              <a:cs typeface="Arial"/>
              <a:sym typeface="Arial"/>
            </a:endParaRPr>
          </a:p>
          <a:p>
            <a:pPr>
              <a:buClr>
                <a:srgbClr val="000000"/>
              </a:buClr>
              <a:buSzPts val="2900"/>
            </a:pPr>
            <a:endParaRPr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5" descr="Picture 5"/>
          <p:cNvPicPr preferRelativeResize="0"/>
          <p:nvPr/>
        </p:nvPicPr>
        <p:blipFill rotWithShape="1">
          <a:blip r:embed="rId3">
            <a:alphaModFix/>
          </a:blip>
          <a:srcRect/>
          <a:stretch/>
        </p:blipFill>
        <p:spPr>
          <a:xfrm>
            <a:off x="4367896" y="1105164"/>
            <a:ext cx="3876611" cy="5254285"/>
          </a:xfrm>
          <a:prstGeom prst="rect">
            <a:avLst/>
          </a:prstGeom>
          <a:noFill/>
          <a:ln w="12700" cap="flat" cmpd="sng">
            <a:solidFill>
              <a:schemeClr val="dk1"/>
            </a:solidFill>
            <a:prstDash val="solid"/>
            <a:miter lim="400000"/>
            <a:headEnd type="none" w="sm" len="sm"/>
            <a:tailEnd type="none" w="sm" len="sm"/>
          </a:ln>
        </p:spPr>
      </p:pic>
      <p:pic>
        <p:nvPicPr>
          <p:cNvPr id="196" name="Google Shape;196;p15" descr="Picture 11"/>
          <p:cNvPicPr preferRelativeResize="0"/>
          <p:nvPr/>
        </p:nvPicPr>
        <p:blipFill rotWithShape="1">
          <a:blip r:embed="rId4" cstate="print">
            <a:alphaModFix/>
          </a:blip>
          <a:srcRect/>
          <a:stretch/>
        </p:blipFill>
        <p:spPr>
          <a:xfrm>
            <a:off x="4464382" y="2628291"/>
            <a:ext cx="1391198" cy="694545"/>
          </a:xfrm>
          <a:prstGeom prst="rect">
            <a:avLst/>
          </a:prstGeom>
          <a:noFill/>
          <a:ln>
            <a:noFill/>
          </a:ln>
        </p:spPr>
      </p:pic>
      <p:pic>
        <p:nvPicPr>
          <p:cNvPr id="197" name="Google Shape;197;p15" descr="Picture 12"/>
          <p:cNvPicPr preferRelativeResize="0"/>
          <p:nvPr/>
        </p:nvPicPr>
        <p:blipFill rotWithShape="1">
          <a:blip r:embed="rId5" cstate="print">
            <a:alphaModFix/>
          </a:blip>
          <a:srcRect/>
          <a:stretch/>
        </p:blipFill>
        <p:spPr>
          <a:xfrm>
            <a:off x="5202123" y="5132038"/>
            <a:ext cx="1077285" cy="537827"/>
          </a:xfrm>
          <a:prstGeom prst="rect">
            <a:avLst/>
          </a:prstGeom>
          <a:noFill/>
          <a:ln>
            <a:noFill/>
          </a:ln>
        </p:spPr>
      </p:pic>
      <p:pic>
        <p:nvPicPr>
          <p:cNvPr id="198" name="Google Shape;198;p15" descr="Picture 13"/>
          <p:cNvPicPr preferRelativeResize="0"/>
          <p:nvPr/>
        </p:nvPicPr>
        <p:blipFill rotWithShape="1">
          <a:blip r:embed="rId6" cstate="print">
            <a:alphaModFix/>
          </a:blip>
          <a:srcRect/>
          <a:stretch/>
        </p:blipFill>
        <p:spPr>
          <a:xfrm>
            <a:off x="5168890" y="3205570"/>
            <a:ext cx="1093767" cy="546055"/>
          </a:xfrm>
          <a:prstGeom prst="rect">
            <a:avLst/>
          </a:prstGeom>
          <a:noFill/>
          <a:ln>
            <a:noFill/>
          </a:ln>
        </p:spPr>
      </p:pic>
      <p:pic>
        <p:nvPicPr>
          <p:cNvPr id="199" name="Google Shape;199;p15" descr="Picture 14"/>
          <p:cNvPicPr preferRelativeResize="0"/>
          <p:nvPr/>
        </p:nvPicPr>
        <p:blipFill rotWithShape="1">
          <a:blip r:embed="rId7" cstate="print">
            <a:alphaModFix/>
          </a:blip>
          <a:srcRect/>
          <a:stretch/>
        </p:blipFill>
        <p:spPr>
          <a:xfrm>
            <a:off x="4748478" y="3812586"/>
            <a:ext cx="1136249" cy="567264"/>
          </a:xfrm>
          <a:prstGeom prst="rect">
            <a:avLst/>
          </a:prstGeom>
          <a:noFill/>
          <a:ln>
            <a:noFill/>
          </a:ln>
        </p:spPr>
      </p:pic>
      <p:pic>
        <p:nvPicPr>
          <p:cNvPr id="200" name="Google Shape;200;p15" descr="Picture 15"/>
          <p:cNvPicPr preferRelativeResize="0"/>
          <p:nvPr/>
        </p:nvPicPr>
        <p:blipFill rotWithShape="1">
          <a:blip r:embed="rId8" cstate="print">
            <a:alphaModFix/>
          </a:blip>
          <a:srcRect/>
          <a:stretch/>
        </p:blipFill>
        <p:spPr>
          <a:xfrm>
            <a:off x="4277262" y="3291678"/>
            <a:ext cx="1039340" cy="518882"/>
          </a:xfrm>
          <a:prstGeom prst="rect">
            <a:avLst/>
          </a:prstGeom>
          <a:noFill/>
          <a:ln>
            <a:noFill/>
          </a:ln>
        </p:spPr>
      </p:pic>
      <p:pic>
        <p:nvPicPr>
          <p:cNvPr id="201" name="Google Shape;201;p15" descr="Picture 16"/>
          <p:cNvPicPr preferRelativeResize="0"/>
          <p:nvPr/>
        </p:nvPicPr>
        <p:blipFill rotWithShape="1">
          <a:blip r:embed="rId9" cstate="print">
            <a:alphaModFix/>
          </a:blip>
          <a:srcRect/>
          <a:stretch/>
        </p:blipFill>
        <p:spPr>
          <a:xfrm>
            <a:off x="5519807" y="2745458"/>
            <a:ext cx="1072968" cy="535672"/>
          </a:xfrm>
          <a:prstGeom prst="rect">
            <a:avLst/>
          </a:prstGeom>
          <a:noFill/>
          <a:ln>
            <a:noFill/>
          </a:ln>
        </p:spPr>
      </p:pic>
      <p:pic>
        <p:nvPicPr>
          <p:cNvPr id="202" name="Google Shape;202;p15" descr="Picture 17"/>
          <p:cNvPicPr preferRelativeResize="0"/>
          <p:nvPr/>
        </p:nvPicPr>
        <p:blipFill rotWithShape="1">
          <a:blip r:embed="rId10" cstate="print">
            <a:alphaModFix/>
          </a:blip>
          <a:srcRect/>
          <a:stretch/>
        </p:blipFill>
        <p:spPr>
          <a:xfrm>
            <a:off x="5205598" y="4420499"/>
            <a:ext cx="1129077" cy="563683"/>
          </a:xfrm>
          <a:prstGeom prst="rect">
            <a:avLst/>
          </a:prstGeom>
          <a:noFill/>
          <a:ln>
            <a:noFill/>
          </a:ln>
        </p:spPr>
      </p:pic>
      <p:pic>
        <p:nvPicPr>
          <p:cNvPr id="203" name="Google Shape;203;p15" descr="Picture 18"/>
          <p:cNvPicPr preferRelativeResize="0"/>
          <p:nvPr/>
        </p:nvPicPr>
        <p:blipFill rotWithShape="1">
          <a:blip r:embed="rId11" cstate="print">
            <a:alphaModFix/>
          </a:blip>
          <a:srcRect/>
          <a:stretch/>
        </p:blipFill>
        <p:spPr>
          <a:xfrm>
            <a:off x="4765785" y="4411334"/>
            <a:ext cx="1101637" cy="549984"/>
          </a:xfrm>
          <a:prstGeom prst="rect">
            <a:avLst/>
          </a:prstGeom>
          <a:noFill/>
          <a:ln>
            <a:noFill/>
          </a:ln>
        </p:spPr>
      </p:pic>
      <p:pic>
        <p:nvPicPr>
          <p:cNvPr id="204" name="Google Shape;204;p15" descr="Picture 19"/>
          <p:cNvPicPr preferRelativeResize="0"/>
          <p:nvPr/>
        </p:nvPicPr>
        <p:blipFill rotWithShape="1">
          <a:blip r:embed="rId8" cstate="print">
            <a:alphaModFix/>
          </a:blip>
          <a:srcRect/>
          <a:stretch/>
        </p:blipFill>
        <p:spPr>
          <a:xfrm rot="-1129316">
            <a:off x="6056292" y="3638094"/>
            <a:ext cx="1037855" cy="518142"/>
          </a:xfrm>
          <a:prstGeom prst="rect">
            <a:avLst/>
          </a:prstGeom>
          <a:noFill/>
          <a:ln>
            <a:noFill/>
          </a:ln>
        </p:spPr>
      </p:pic>
      <p:pic>
        <p:nvPicPr>
          <p:cNvPr id="205" name="Google Shape;205;p15" descr="Picture 20"/>
          <p:cNvPicPr preferRelativeResize="0"/>
          <p:nvPr/>
        </p:nvPicPr>
        <p:blipFill rotWithShape="1">
          <a:blip r:embed="rId12" cstate="print">
            <a:alphaModFix/>
          </a:blip>
          <a:srcRect/>
          <a:stretch/>
        </p:blipFill>
        <p:spPr>
          <a:xfrm rot="-1047567">
            <a:off x="5701091" y="3510774"/>
            <a:ext cx="1022257" cy="510354"/>
          </a:xfrm>
          <a:prstGeom prst="rect">
            <a:avLst/>
          </a:prstGeom>
          <a:noFill/>
          <a:ln>
            <a:noFill/>
          </a:ln>
        </p:spPr>
      </p:pic>
      <p:pic>
        <p:nvPicPr>
          <p:cNvPr id="206" name="Google Shape;206;p15" descr="Picture 21"/>
          <p:cNvPicPr preferRelativeResize="0"/>
          <p:nvPr/>
        </p:nvPicPr>
        <p:blipFill rotWithShape="1">
          <a:blip r:embed="rId13" cstate="print">
            <a:alphaModFix/>
          </a:blip>
          <a:srcRect/>
          <a:stretch/>
        </p:blipFill>
        <p:spPr>
          <a:xfrm>
            <a:off x="6153956" y="2894433"/>
            <a:ext cx="1068546" cy="533464"/>
          </a:xfrm>
          <a:prstGeom prst="rect">
            <a:avLst/>
          </a:prstGeom>
          <a:noFill/>
          <a:ln>
            <a:noFill/>
          </a:ln>
        </p:spPr>
      </p:pic>
      <p:pic>
        <p:nvPicPr>
          <p:cNvPr id="207" name="Google Shape;207;p15" descr="Picture 22"/>
          <p:cNvPicPr preferRelativeResize="0"/>
          <p:nvPr/>
        </p:nvPicPr>
        <p:blipFill rotWithShape="1">
          <a:blip r:embed="rId14" cstate="print">
            <a:alphaModFix/>
          </a:blip>
          <a:srcRect/>
          <a:stretch/>
        </p:blipFill>
        <p:spPr>
          <a:xfrm rot="1692579">
            <a:off x="5085030" y="5197820"/>
            <a:ext cx="647177" cy="323099"/>
          </a:xfrm>
          <a:prstGeom prst="rect">
            <a:avLst/>
          </a:prstGeom>
          <a:noFill/>
          <a:ln>
            <a:noFill/>
          </a:ln>
        </p:spPr>
      </p:pic>
      <p:pic>
        <p:nvPicPr>
          <p:cNvPr id="208" name="Google Shape;208;p15" descr="Picture 23"/>
          <p:cNvPicPr preferRelativeResize="0"/>
          <p:nvPr/>
        </p:nvPicPr>
        <p:blipFill rotWithShape="1">
          <a:blip r:embed="rId15" cstate="print">
            <a:alphaModFix/>
          </a:blip>
          <a:srcRect/>
          <a:stretch/>
        </p:blipFill>
        <p:spPr>
          <a:xfrm>
            <a:off x="4996268" y="2178943"/>
            <a:ext cx="792708" cy="395753"/>
          </a:xfrm>
          <a:prstGeom prst="rect">
            <a:avLst/>
          </a:prstGeom>
          <a:noFill/>
          <a:ln>
            <a:noFill/>
          </a:ln>
        </p:spPr>
      </p:pic>
      <p:pic>
        <p:nvPicPr>
          <p:cNvPr id="209" name="Google Shape;209;p15" descr="Picture 24"/>
          <p:cNvPicPr preferRelativeResize="0"/>
          <p:nvPr/>
        </p:nvPicPr>
        <p:blipFill rotWithShape="1">
          <a:blip r:embed="rId16" cstate="print">
            <a:alphaModFix/>
          </a:blip>
          <a:srcRect/>
          <a:stretch/>
        </p:blipFill>
        <p:spPr>
          <a:xfrm>
            <a:off x="5140041" y="1938698"/>
            <a:ext cx="960089" cy="479318"/>
          </a:xfrm>
          <a:prstGeom prst="rect">
            <a:avLst/>
          </a:prstGeom>
          <a:noFill/>
          <a:ln>
            <a:noFill/>
          </a:ln>
        </p:spPr>
      </p:pic>
      <p:pic>
        <p:nvPicPr>
          <p:cNvPr id="210" name="Google Shape;210;p15" descr="Picture 25"/>
          <p:cNvPicPr preferRelativeResize="0"/>
          <p:nvPr/>
        </p:nvPicPr>
        <p:blipFill rotWithShape="1">
          <a:blip r:embed="rId17" cstate="print">
            <a:alphaModFix/>
          </a:blip>
          <a:srcRect/>
          <a:stretch/>
        </p:blipFill>
        <p:spPr>
          <a:xfrm rot="685540">
            <a:off x="5441197" y="2279382"/>
            <a:ext cx="863442" cy="431068"/>
          </a:xfrm>
          <a:prstGeom prst="rect">
            <a:avLst/>
          </a:prstGeom>
          <a:noFill/>
          <a:ln>
            <a:noFill/>
          </a:ln>
        </p:spPr>
      </p:pic>
      <p:pic>
        <p:nvPicPr>
          <p:cNvPr id="211" name="Google Shape;211;p15" descr="Picture 26"/>
          <p:cNvPicPr preferRelativeResize="0"/>
          <p:nvPr/>
        </p:nvPicPr>
        <p:blipFill rotWithShape="1">
          <a:blip r:embed="rId18" cstate="print">
            <a:alphaModFix/>
          </a:blip>
          <a:srcRect/>
          <a:stretch/>
        </p:blipFill>
        <p:spPr>
          <a:xfrm rot="-778942">
            <a:off x="5089371" y="2423703"/>
            <a:ext cx="849090" cy="423902"/>
          </a:xfrm>
          <a:prstGeom prst="rect">
            <a:avLst/>
          </a:prstGeom>
          <a:noFill/>
          <a:ln>
            <a:noFill/>
          </a:ln>
        </p:spPr>
      </p:pic>
      <p:pic>
        <p:nvPicPr>
          <p:cNvPr id="212" name="Google Shape;212;p15" descr="Picture 27"/>
          <p:cNvPicPr preferRelativeResize="0"/>
          <p:nvPr/>
        </p:nvPicPr>
        <p:blipFill rotWithShape="1">
          <a:blip r:embed="rId19" cstate="print">
            <a:alphaModFix/>
          </a:blip>
          <a:srcRect/>
          <a:stretch/>
        </p:blipFill>
        <p:spPr>
          <a:xfrm rot="-1107523">
            <a:off x="6170932" y="3226596"/>
            <a:ext cx="914501" cy="456559"/>
          </a:xfrm>
          <a:prstGeom prst="rect">
            <a:avLst/>
          </a:prstGeom>
          <a:noFill/>
          <a:ln>
            <a:noFill/>
          </a:ln>
        </p:spPr>
      </p:pic>
      <p:pic>
        <p:nvPicPr>
          <p:cNvPr id="213" name="Google Shape;213;p15" descr="Picture 28"/>
          <p:cNvPicPr preferRelativeResize="0"/>
          <p:nvPr/>
        </p:nvPicPr>
        <p:blipFill rotWithShape="1">
          <a:blip r:embed="rId20" cstate="print">
            <a:alphaModFix/>
          </a:blip>
          <a:srcRect/>
          <a:stretch/>
        </p:blipFill>
        <p:spPr>
          <a:xfrm>
            <a:off x="6622546" y="3312311"/>
            <a:ext cx="817590" cy="408176"/>
          </a:xfrm>
          <a:prstGeom prst="rect">
            <a:avLst/>
          </a:prstGeom>
          <a:noFill/>
          <a:ln>
            <a:noFill/>
          </a:ln>
        </p:spPr>
      </p:pic>
      <p:sp>
        <p:nvSpPr>
          <p:cNvPr id="214" name="Google Shape;214;p15"/>
          <p:cNvSpPr txBox="1"/>
          <p:nvPr/>
        </p:nvSpPr>
        <p:spPr>
          <a:xfrm>
            <a:off x="318613" y="2494917"/>
            <a:ext cx="3279442" cy="2834881"/>
          </a:xfrm>
          <a:prstGeom prst="rect">
            <a:avLst/>
          </a:prstGeom>
          <a:noFill/>
          <a:ln>
            <a:noFill/>
          </a:ln>
        </p:spPr>
        <p:txBody>
          <a:bodyPr spcFirstLastPara="1" wrap="square" lIns="32132" tIns="32132" rIns="32132" bIns="32132" anchor="t" anchorCtr="0">
            <a:spAutoFit/>
          </a:bodyPr>
          <a:lstStyle/>
          <a:p>
            <a:pPr algn="ctr">
              <a:buClr>
                <a:srgbClr val="000000"/>
              </a:buClr>
              <a:buSzPts val="2800"/>
            </a:pPr>
            <a:r>
              <a:rPr lang="en-IN" sz="2000" b="1" u="sng" dirty="0">
                <a:solidFill>
                  <a:srgbClr val="000000"/>
                </a:solidFill>
                <a:latin typeface="Times New Roman"/>
                <a:ea typeface="Helvetica Neue"/>
                <a:cs typeface="Times New Roman"/>
                <a:sym typeface="Times New Roman"/>
              </a:rPr>
              <a:t>Highlights</a:t>
            </a:r>
          </a:p>
          <a:p>
            <a:pPr algn="ctr">
              <a:buClr>
                <a:srgbClr val="000000"/>
              </a:buClr>
              <a:buSzPts val="2800"/>
            </a:pPr>
            <a:endParaRPr lang="en-IN" sz="2000" b="1" u="sng" dirty="0">
              <a:solidFill>
                <a:srgbClr val="000000"/>
              </a:solidFill>
              <a:latin typeface="Times New Roman"/>
              <a:ea typeface="Helvetica Neue"/>
              <a:cs typeface="Times New Roman"/>
              <a:sym typeface="Times New Roman"/>
            </a:endParaRPr>
          </a:p>
          <a:p>
            <a:pPr marL="342900" indent="-342900">
              <a:buClr>
                <a:srgbClr val="000000"/>
              </a:buClr>
              <a:buSzPts val="2800"/>
              <a:buFont typeface="Arial" panose="020B0604020202020204" pitchFamily="34" charset="0"/>
              <a:buChar char="•"/>
            </a:pPr>
            <a:r>
              <a:rPr lang="en-IN" sz="2000" b="1" dirty="0">
                <a:solidFill>
                  <a:srgbClr val="000000"/>
                </a:solidFill>
                <a:latin typeface="Times New Roman"/>
                <a:ea typeface="Helvetica Neue"/>
                <a:cs typeface="Times New Roman"/>
                <a:sym typeface="Times New Roman"/>
              </a:rPr>
              <a:t>Network of over 800 farmers</a:t>
            </a:r>
          </a:p>
          <a:p>
            <a:pPr marL="342900" indent="-342900">
              <a:buClr>
                <a:srgbClr val="000000"/>
              </a:buClr>
              <a:buSzPts val="2800"/>
              <a:buFont typeface="Arial" panose="020B0604020202020204" pitchFamily="34" charset="0"/>
              <a:buChar char="•"/>
            </a:pPr>
            <a:r>
              <a:rPr lang="en-IN" sz="2000" b="1" dirty="0">
                <a:solidFill>
                  <a:srgbClr val="000000"/>
                </a:solidFill>
                <a:latin typeface="Times New Roman"/>
                <a:ea typeface="Helvetica Neue"/>
                <a:cs typeface="Times New Roman"/>
                <a:sym typeface="Times New Roman"/>
              </a:rPr>
              <a:t>Spread across 23 states</a:t>
            </a:r>
          </a:p>
          <a:p>
            <a:pPr marL="342900" indent="-342900">
              <a:buClr>
                <a:srgbClr val="000000"/>
              </a:buClr>
              <a:buSzPts val="2800"/>
              <a:buFont typeface="Arial" panose="020B0604020202020204" pitchFamily="34" charset="0"/>
              <a:buChar char="•"/>
            </a:pPr>
            <a:endParaRPr lang="en-IN" sz="2000" b="1" dirty="0">
              <a:solidFill>
                <a:srgbClr val="000000"/>
              </a:solidFill>
              <a:latin typeface="Times New Roman"/>
              <a:ea typeface="Helvetica Neue"/>
              <a:cs typeface="Times New Roman"/>
              <a:sym typeface="Times New Roman"/>
            </a:endParaRPr>
          </a:p>
          <a:p>
            <a:pPr marL="342900" indent="-342900">
              <a:buClr>
                <a:srgbClr val="000000"/>
              </a:buClr>
              <a:buSzPts val="2800"/>
              <a:buFont typeface="Arial" panose="020B0604020202020204" pitchFamily="34" charset="0"/>
              <a:buChar char="•"/>
            </a:pPr>
            <a:r>
              <a:rPr lang="en-IN" sz="2000" b="1" dirty="0">
                <a:solidFill>
                  <a:srgbClr val="000000"/>
                </a:solidFill>
                <a:latin typeface="Times New Roman"/>
                <a:ea typeface="Helvetica Neue"/>
                <a:cs typeface="Times New Roman"/>
                <a:sym typeface="Times New Roman"/>
              </a:rPr>
              <a:t>Awareness and training sessions to over 6000 farmers as to date.</a:t>
            </a:r>
          </a:p>
        </p:txBody>
      </p:sp>
      <p:pic>
        <p:nvPicPr>
          <p:cNvPr id="215" name="Google Shape;215;p15" descr="Picture 30"/>
          <p:cNvPicPr preferRelativeResize="0"/>
          <p:nvPr/>
        </p:nvPicPr>
        <p:blipFill rotWithShape="1">
          <a:blip r:embed="rId21" cstate="print">
            <a:alphaModFix/>
          </a:blip>
          <a:srcRect/>
          <a:stretch/>
        </p:blipFill>
        <p:spPr>
          <a:xfrm>
            <a:off x="7297821" y="2823422"/>
            <a:ext cx="726327" cy="362614"/>
          </a:xfrm>
          <a:prstGeom prst="rect">
            <a:avLst/>
          </a:prstGeom>
          <a:noFill/>
          <a:ln>
            <a:noFill/>
          </a:ln>
        </p:spPr>
      </p:pic>
      <p:pic>
        <p:nvPicPr>
          <p:cNvPr id="216" name="Google Shape;216;p15" descr="Picture 31"/>
          <p:cNvPicPr preferRelativeResize="0"/>
          <p:nvPr/>
        </p:nvPicPr>
        <p:blipFill rotWithShape="1">
          <a:blip r:embed="rId22" cstate="print">
            <a:alphaModFix/>
          </a:blip>
          <a:srcRect/>
          <a:stretch/>
        </p:blipFill>
        <p:spPr>
          <a:xfrm>
            <a:off x="7572963" y="2574028"/>
            <a:ext cx="561364" cy="280257"/>
          </a:xfrm>
          <a:prstGeom prst="rect">
            <a:avLst/>
          </a:prstGeom>
          <a:noFill/>
          <a:ln>
            <a:noFill/>
          </a:ln>
        </p:spPr>
      </p:pic>
      <p:pic>
        <p:nvPicPr>
          <p:cNvPr id="217" name="Google Shape;217;p15" descr="Picture 32"/>
          <p:cNvPicPr preferRelativeResize="0"/>
          <p:nvPr/>
        </p:nvPicPr>
        <p:blipFill rotWithShape="1">
          <a:blip r:embed="rId23" cstate="print">
            <a:alphaModFix/>
          </a:blip>
          <a:srcRect/>
          <a:stretch/>
        </p:blipFill>
        <p:spPr>
          <a:xfrm>
            <a:off x="7572502" y="3134862"/>
            <a:ext cx="475978" cy="237629"/>
          </a:xfrm>
          <a:prstGeom prst="rect">
            <a:avLst/>
          </a:prstGeom>
          <a:noFill/>
          <a:ln>
            <a:noFill/>
          </a:ln>
        </p:spPr>
      </p:pic>
      <p:pic>
        <p:nvPicPr>
          <p:cNvPr id="218" name="Google Shape;218;p15" descr="Picture 33"/>
          <p:cNvPicPr preferRelativeResize="0"/>
          <p:nvPr/>
        </p:nvPicPr>
        <p:blipFill rotWithShape="1">
          <a:blip r:embed="rId24" cstate="print">
            <a:alphaModFix/>
          </a:blip>
          <a:srcRect/>
          <a:stretch/>
        </p:blipFill>
        <p:spPr>
          <a:xfrm>
            <a:off x="7200544" y="3052573"/>
            <a:ext cx="368789" cy="184115"/>
          </a:xfrm>
          <a:prstGeom prst="rect">
            <a:avLst/>
          </a:prstGeom>
          <a:noFill/>
          <a:ln>
            <a:noFill/>
          </a:ln>
        </p:spPr>
      </p:pic>
      <p:pic>
        <p:nvPicPr>
          <p:cNvPr id="219" name="Google Shape;219;p15" descr="Picture 34"/>
          <p:cNvPicPr preferRelativeResize="0"/>
          <p:nvPr/>
        </p:nvPicPr>
        <p:blipFill rotWithShape="1">
          <a:blip r:embed="rId25" cstate="print">
            <a:alphaModFix/>
          </a:blip>
          <a:srcRect/>
          <a:stretch/>
        </p:blipFill>
        <p:spPr>
          <a:xfrm>
            <a:off x="6990183" y="2896418"/>
            <a:ext cx="302647" cy="151095"/>
          </a:xfrm>
          <a:prstGeom prst="rect">
            <a:avLst/>
          </a:prstGeom>
          <a:noFill/>
          <a:ln>
            <a:noFill/>
          </a:ln>
        </p:spPr>
      </p:pic>
      <p:pic>
        <p:nvPicPr>
          <p:cNvPr id="220" name="Google Shape;220;p15" descr="Picture 35"/>
          <p:cNvPicPr preferRelativeResize="0"/>
          <p:nvPr/>
        </p:nvPicPr>
        <p:blipFill rotWithShape="1">
          <a:blip r:embed="rId24" cstate="print">
            <a:alphaModFix/>
          </a:blip>
          <a:srcRect/>
          <a:stretch/>
        </p:blipFill>
        <p:spPr>
          <a:xfrm>
            <a:off x="7513422" y="3341542"/>
            <a:ext cx="368789" cy="184115"/>
          </a:xfrm>
          <a:prstGeom prst="rect">
            <a:avLst/>
          </a:prstGeom>
          <a:noFill/>
          <a:ln>
            <a:noFill/>
          </a:ln>
        </p:spPr>
      </p:pic>
      <p:pic>
        <p:nvPicPr>
          <p:cNvPr id="221" name="Google Shape;221;p15" descr="Picture 36"/>
          <p:cNvPicPr preferRelativeResize="0"/>
          <p:nvPr/>
        </p:nvPicPr>
        <p:blipFill rotWithShape="1">
          <a:blip r:embed="rId26" cstate="print">
            <a:alphaModFix/>
          </a:blip>
          <a:srcRect/>
          <a:stretch/>
        </p:blipFill>
        <p:spPr>
          <a:xfrm>
            <a:off x="7370595" y="3327074"/>
            <a:ext cx="307704" cy="153619"/>
          </a:xfrm>
          <a:prstGeom prst="rect">
            <a:avLst/>
          </a:prstGeom>
          <a:noFill/>
          <a:ln>
            <a:noFill/>
          </a:ln>
        </p:spPr>
      </p:pic>
      <p:pic>
        <p:nvPicPr>
          <p:cNvPr id="222" name="Google Shape;222;p15" descr="Picture 37"/>
          <p:cNvPicPr preferRelativeResize="0"/>
          <p:nvPr/>
        </p:nvPicPr>
        <p:blipFill rotWithShape="1">
          <a:blip r:embed="rId26" cstate="print">
            <a:alphaModFix/>
          </a:blip>
          <a:srcRect/>
          <a:stretch/>
        </p:blipFill>
        <p:spPr>
          <a:xfrm>
            <a:off x="7728357" y="2957978"/>
            <a:ext cx="307704" cy="153619"/>
          </a:xfrm>
          <a:prstGeom prst="rect">
            <a:avLst/>
          </a:prstGeom>
          <a:noFill/>
          <a:ln>
            <a:noFill/>
          </a:ln>
        </p:spPr>
      </p:pic>
      <p:pic>
        <p:nvPicPr>
          <p:cNvPr id="223" name="Google Shape;223;p15" descr="Picture 38"/>
          <p:cNvPicPr preferRelativeResize="0"/>
          <p:nvPr/>
        </p:nvPicPr>
        <p:blipFill rotWithShape="1">
          <a:blip r:embed="rId26" cstate="print">
            <a:alphaModFix/>
          </a:blip>
          <a:srcRect/>
          <a:stretch/>
        </p:blipFill>
        <p:spPr>
          <a:xfrm>
            <a:off x="6926697" y="2789016"/>
            <a:ext cx="307704" cy="153619"/>
          </a:xfrm>
          <a:prstGeom prst="rect">
            <a:avLst/>
          </a:prstGeom>
          <a:noFill/>
          <a:ln>
            <a:noFill/>
          </a:ln>
        </p:spPr>
      </p:pic>
      <p:pic>
        <p:nvPicPr>
          <p:cNvPr id="224" name="Google Shape;224;p15" descr="Picture 39"/>
          <p:cNvPicPr preferRelativeResize="0"/>
          <p:nvPr/>
        </p:nvPicPr>
        <p:blipFill rotWithShape="1">
          <a:blip r:embed="rId12" cstate="print">
            <a:alphaModFix/>
          </a:blip>
          <a:srcRect/>
          <a:stretch/>
        </p:blipFill>
        <p:spPr>
          <a:xfrm rot="-1047567">
            <a:off x="5272083" y="4020550"/>
            <a:ext cx="1022257" cy="510354"/>
          </a:xfrm>
          <a:prstGeom prst="rect">
            <a:avLst/>
          </a:prstGeom>
          <a:noFill/>
          <a:ln>
            <a:noFill/>
          </a:ln>
        </p:spPr>
      </p:pic>
      <p:sp>
        <p:nvSpPr>
          <p:cNvPr id="225" name="Google Shape;225;p15"/>
          <p:cNvSpPr txBox="1">
            <a:spLocks noGrp="1"/>
          </p:cNvSpPr>
          <p:nvPr>
            <p:ph type="title"/>
          </p:nvPr>
        </p:nvSpPr>
        <p:spPr>
          <a:xfrm>
            <a:off x="112259" y="219416"/>
            <a:ext cx="8919482" cy="703683"/>
          </a:xfrm>
          <a:prstGeom prst="rect">
            <a:avLst/>
          </a:prstGeom>
          <a:gradFill>
            <a:gsLst>
              <a:gs pos="0">
                <a:srgbClr val="55C1FF"/>
              </a:gs>
              <a:gs pos="100000">
                <a:srgbClr val="0076B9"/>
              </a:gs>
            </a:gsLst>
            <a:lin ang="5400000" scaled="0"/>
          </a:gradFill>
          <a:ln w="12700" cap="flat" cmpd="sng">
            <a:solidFill>
              <a:schemeClr val="dk1"/>
            </a:solidFill>
            <a:prstDash val="solid"/>
            <a:miter lim="400000"/>
            <a:headEnd type="none" w="sm" len="sm"/>
            <a:tailEnd type="none" w="sm" len="sm"/>
          </a:ln>
        </p:spPr>
        <p:txBody>
          <a:bodyPr spcFirstLastPara="1" wrap="square" lIns="35717" tIns="35717" rIns="35717" bIns="35717" anchor="ctr" anchorCtr="0">
            <a:normAutofit fontScale="90000"/>
          </a:bodyPr>
          <a:lstStyle/>
          <a:p>
            <a:pPr>
              <a:buClr>
                <a:srgbClr val="FFFFFF"/>
              </a:buClr>
              <a:buSzPct val="100000"/>
            </a:pPr>
            <a:r>
              <a:rPr lang="en-IN" sz="5100" dirty="0">
                <a:solidFill>
                  <a:srgbClr val="FFFFFF"/>
                </a:solidFill>
              </a:rPr>
              <a:t>Pan India Presence of Deccan Exotics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7"/>
          <p:cNvSpPr txBox="1">
            <a:spLocks noGrp="1"/>
          </p:cNvSpPr>
          <p:nvPr>
            <p:ph type="title"/>
          </p:nvPr>
        </p:nvSpPr>
        <p:spPr>
          <a:xfrm>
            <a:off x="306161" y="228345"/>
            <a:ext cx="8552089" cy="1089422"/>
          </a:xfrm>
          <a:prstGeom prst="rect">
            <a:avLst/>
          </a:prstGeom>
          <a:gradFill>
            <a:gsLst>
              <a:gs pos="0">
                <a:srgbClr val="55C1FF"/>
              </a:gs>
              <a:gs pos="100000">
                <a:srgbClr val="0076B9"/>
              </a:gs>
            </a:gsLst>
            <a:lin ang="5400000" scaled="0"/>
          </a:gradFill>
          <a:ln w="12700" cap="flat" cmpd="sng">
            <a:solidFill>
              <a:schemeClr val="dk1"/>
            </a:solidFill>
            <a:prstDash val="solid"/>
            <a:miter lim="400000"/>
            <a:headEnd type="none" w="sm" len="sm"/>
            <a:tailEnd type="none" w="sm" len="sm"/>
          </a:ln>
        </p:spPr>
        <p:txBody>
          <a:bodyPr spcFirstLastPara="1" wrap="square" lIns="35717" tIns="35717" rIns="35717" bIns="35717" anchor="ctr" anchorCtr="0">
            <a:normAutofit/>
          </a:bodyPr>
          <a:lstStyle/>
          <a:p>
            <a:pPr>
              <a:buClr>
                <a:srgbClr val="FFFFFF"/>
              </a:buClr>
              <a:buSzPts val="6000"/>
            </a:pPr>
            <a:r>
              <a:rPr lang="en-IN" sz="4200" dirty="0">
                <a:solidFill>
                  <a:srgbClr val="FFFFFF"/>
                </a:solidFill>
                <a:latin typeface="Helvetica Neue"/>
                <a:ea typeface="Helvetica Neue"/>
                <a:cs typeface="Helvetica Neue"/>
                <a:sym typeface="Helvetica Neue"/>
              </a:rPr>
              <a:t>VISION OF DECCAN EXOTICS</a:t>
            </a:r>
            <a:endParaRPr/>
          </a:p>
        </p:txBody>
      </p:sp>
      <p:sp>
        <p:nvSpPr>
          <p:cNvPr id="112" name="Google Shape;112;p7"/>
          <p:cNvSpPr txBox="1">
            <a:spLocks noGrp="1"/>
          </p:cNvSpPr>
          <p:nvPr>
            <p:ph type="body" idx="1"/>
          </p:nvPr>
        </p:nvSpPr>
        <p:spPr>
          <a:xfrm>
            <a:off x="669726" y="1628800"/>
            <a:ext cx="7804547" cy="4420195"/>
          </a:xfrm>
          <a:prstGeom prst="rect">
            <a:avLst/>
          </a:prstGeom>
          <a:noFill/>
          <a:ln w="9525" cap="flat" cmpd="sng">
            <a:solidFill>
              <a:schemeClr val="dk1"/>
            </a:solidFill>
            <a:prstDash val="solid"/>
            <a:round/>
            <a:headEnd type="none" w="sm" len="sm"/>
            <a:tailEnd type="none" w="sm" len="sm"/>
          </a:ln>
        </p:spPr>
        <p:txBody>
          <a:bodyPr spcFirstLastPara="1" wrap="square" lIns="35717" tIns="35717" rIns="35717" bIns="35717" anchor="t" anchorCtr="0">
            <a:normAutofit/>
          </a:bodyPr>
          <a:lstStyle/>
          <a:p>
            <a:pPr marL="44200" indent="0">
              <a:lnSpc>
                <a:spcPct val="115000"/>
              </a:lnSpc>
              <a:spcAft>
                <a:spcPts val="1000"/>
              </a:spcAft>
              <a:buNone/>
            </a:pPr>
            <a:r>
              <a:rPr lang="en-IN" sz="18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The aim of establishing the Deccan Farmer Producer Organization was multi-fold:</a:t>
            </a:r>
            <a:endParaRPr lang="en-IN"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15000"/>
              </a:lnSpc>
              <a:spcBef>
                <a:spcPts val="0"/>
              </a:spcBef>
              <a:buFont typeface="Wingdings" panose="05000000000000000000" pitchFamily="2" charset="2"/>
              <a:buChar char="ü"/>
            </a:pPr>
            <a:r>
              <a:rPr lang="en-IN"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To Bridge the gap between farmers and the scientific community</a:t>
            </a:r>
          </a:p>
          <a:p>
            <a:pPr marL="285750" lvl="0" indent="-285750">
              <a:lnSpc>
                <a:spcPct val="115000"/>
              </a:lnSpc>
              <a:spcBef>
                <a:spcPts val="0"/>
              </a:spcBef>
              <a:buFont typeface="Wingdings" panose="05000000000000000000" pitchFamily="2" charset="2"/>
              <a:buChar char="ü"/>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15000"/>
              </a:lnSpc>
              <a:spcBef>
                <a:spcPts val="0"/>
              </a:spcBef>
              <a:buFont typeface="Wingdings" panose="05000000000000000000" pitchFamily="2" charset="2"/>
              <a:buChar char="ü"/>
            </a:pPr>
            <a:r>
              <a:rPr lang="en-IN"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To collect high yielding cultivars and distribute to farmers as per geographical conditions</a:t>
            </a:r>
          </a:p>
          <a:p>
            <a:pPr marL="285750" lvl="0" indent="-285750">
              <a:lnSpc>
                <a:spcPct val="115000"/>
              </a:lnSpc>
              <a:spcBef>
                <a:spcPts val="0"/>
              </a:spcBef>
              <a:buFont typeface="Wingdings" panose="05000000000000000000" pitchFamily="2" charset="2"/>
              <a:buChar char="ü"/>
            </a:pPr>
            <a:endParaRPr lang="en-IN"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15000"/>
              </a:lnSpc>
              <a:spcBef>
                <a:spcPts val="0"/>
              </a:spcBef>
              <a:buFont typeface="Wingdings" panose="05000000000000000000" pitchFamily="2" charset="2"/>
              <a:buChar char="ü"/>
            </a:pPr>
            <a:r>
              <a:rPr lang="en-IN"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To help farmers by disseminating technical information free of cost</a:t>
            </a:r>
          </a:p>
          <a:p>
            <a:pPr marL="285750" lvl="0" indent="-285750">
              <a:lnSpc>
                <a:spcPct val="115000"/>
              </a:lnSpc>
              <a:spcBef>
                <a:spcPts val="0"/>
              </a:spcBef>
              <a:buFont typeface="Wingdings" panose="05000000000000000000" pitchFamily="2" charset="2"/>
              <a:buChar char="ü"/>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15000"/>
              </a:lnSpc>
              <a:spcBef>
                <a:spcPts val="0"/>
              </a:spcBef>
              <a:buFont typeface="Wingdings" panose="05000000000000000000" pitchFamily="2" charset="2"/>
              <a:buChar char="ü"/>
            </a:pPr>
            <a:r>
              <a:rPr lang="en-IN"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To promote R&amp;D activities and build a network of farmers across India</a:t>
            </a:r>
          </a:p>
          <a:p>
            <a:pPr marL="285750" lvl="0" indent="-285750">
              <a:lnSpc>
                <a:spcPct val="115000"/>
              </a:lnSpc>
              <a:spcBef>
                <a:spcPts val="0"/>
              </a:spcBef>
              <a:buFont typeface="Wingdings" panose="05000000000000000000" pitchFamily="2" charset="2"/>
              <a:buChar char="ü"/>
            </a:pPr>
            <a:endParaRPr lang="en-IN"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15000"/>
              </a:lnSpc>
              <a:spcBef>
                <a:spcPts val="0"/>
              </a:spcBef>
              <a:buFont typeface="Wingdings" panose="05000000000000000000" pitchFamily="2" charset="2"/>
              <a:buChar char="ü"/>
            </a:pPr>
            <a:r>
              <a:rPr lang="en-IN"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And, to create awareness about dragon fruit about Nutrient content and children awareness program</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7"/>
          <p:cNvSpPr txBox="1">
            <a:spLocks noGrp="1"/>
          </p:cNvSpPr>
          <p:nvPr>
            <p:ph type="title"/>
          </p:nvPr>
        </p:nvSpPr>
        <p:spPr>
          <a:xfrm>
            <a:off x="306161" y="228345"/>
            <a:ext cx="8552089" cy="1089422"/>
          </a:xfrm>
          <a:prstGeom prst="rect">
            <a:avLst/>
          </a:prstGeom>
          <a:gradFill>
            <a:gsLst>
              <a:gs pos="0">
                <a:srgbClr val="55C1FF"/>
              </a:gs>
              <a:gs pos="100000">
                <a:srgbClr val="0076B9"/>
              </a:gs>
            </a:gsLst>
            <a:lin ang="5400000" scaled="0"/>
          </a:gradFill>
          <a:ln w="12700" cap="flat" cmpd="sng">
            <a:solidFill>
              <a:schemeClr val="dk1"/>
            </a:solidFill>
            <a:prstDash val="solid"/>
            <a:miter lim="400000"/>
            <a:headEnd type="none" w="sm" len="sm"/>
            <a:tailEnd type="none" w="sm" len="sm"/>
          </a:ln>
        </p:spPr>
        <p:txBody>
          <a:bodyPr spcFirstLastPara="1" wrap="square" lIns="35717" tIns="35717" rIns="35717" bIns="35717" anchor="ctr" anchorCtr="0">
            <a:normAutofit/>
          </a:bodyPr>
          <a:lstStyle/>
          <a:p>
            <a:pPr>
              <a:buClr>
                <a:srgbClr val="FFFFFF"/>
              </a:buClr>
              <a:buSzPts val="6000"/>
            </a:pPr>
            <a:r>
              <a:rPr lang="en-IN" sz="4200" dirty="0">
                <a:solidFill>
                  <a:srgbClr val="FFFFFF"/>
                </a:solidFill>
                <a:latin typeface="Helvetica Neue"/>
                <a:ea typeface="Helvetica Neue"/>
                <a:cs typeface="Helvetica Neue"/>
                <a:sym typeface="Helvetica Neue"/>
              </a:rPr>
              <a:t>Contributions by Deccan Exotics</a:t>
            </a:r>
            <a:endParaRPr dirty="0"/>
          </a:p>
        </p:txBody>
      </p:sp>
      <p:sp>
        <p:nvSpPr>
          <p:cNvPr id="112" name="Google Shape;112;p7"/>
          <p:cNvSpPr txBox="1">
            <a:spLocks noGrp="1"/>
          </p:cNvSpPr>
          <p:nvPr>
            <p:ph type="body" idx="1"/>
          </p:nvPr>
        </p:nvSpPr>
        <p:spPr>
          <a:xfrm>
            <a:off x="669726" y="1628801"/>
            <a:ext cx="7804547" cy="2016224"/>
          </a:xfrm>
          <a:prstGeom prst="rect">
            <a:avLst/>
          </a:prstGeom>
          <a:noFill/>
          <a:ln w="9525" cap="flat" cmpd="sng">
            <a:solidFill>
              <a:schemeClr val="dk1"/>
            </a:solidFill>
            <a:prstDash val="solid"/>
            <a:round/>
            <a:headEnd type="none" w="sm" len="sm"/>
            <a:tailEnd type="none" w="sm" len="sm"/>
          </a:ln>
        </p:spPr>
        <p:txBody>
          <a:bodyPr spcFirstLastPara="1" wrap="square" lIns="35717" tIns="35717" rIns="35717" bIns="35717" anchor="t" anchorCtr="0">
            <a:normAutofit fontScale="85000" lnSpcReduction="20000"/>
          </a:bodyPr>
          <a:lstStyle/>
          <a:p>
            <a:pPr marL="44200" indent="0">
              <a:lnSpc>
                <a:spcPct val="115000"/>
              </a:lnSpc>
              <a:spcAft>
                <a:spcPts val="1000"/>
              </a:spcAft>
              <a:buNone/>
            </a:pPr>
            <a:r>
              <a:rPr lang="en-IN"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Deccan Exotics FPO has made many significant contributions towards capacity building in plant genetic resources management including:</a:t>
            </a:r>
            <a:endParaRPr lang="en-IN" sz="1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r>
              <a:rPr lang="en-IN"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Maintaining a field gene bank and has applied for permission to import various commercially grown cultivars through NBPGR since 2019.</a:t>
            </a:r>
          </a:p>
          <a:p>
            <a:pPr>
              <a:lnSpc>
                <a:spcPct val="115000"/>
              </a:lnSpc>
              <a:spcBef>
                <a:spcPts val="0"/>
              </a:spcBef>
            </a:pPr>
            <a:r>
              <a:rPr lang="en-IN"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Collaborating with NBPGR to identify and documentation of disease and pest management since 2019</a:t>
            </a:r>
            <a:endParaRPr dirty="0"/>
          </a:p>
        </p:txBody>
      </p:sp>
      <p:pic>
        <p:nvPicPr>
          <p:cNvPr id="5" name="Picture 4">
            <a:extLst>
              <a:ext uri="{FF2B5EF4-FFF2-40B4-BE49-F238E27FC236}">
                <a16:creationId xmlns:a16="http://schemas.microsoft.com/office/drawing/2014/main" id="{5390505F-883F-25C7-8AAC-B8A5FDD180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4032448"/>
            <a:ext cx="3227851" cy="2420888"/>
          </a:xfrm>
          <a:prstGeom prst="rect">
            <a:avLst/>
          </a:prstGeom>
        </p:spPr>
      </p:pic>
      <p:pic>
        <p:nvPicPr>
          <p:cNvPr id="9" name="Picture 8">
            <a:extLst>
              <a:ext uri="{FF2B5EF4-FFF2-40B4-BE49-F238E27FC236}">
                <a16:creationId xmlns:a16="http://schemas.microsoft.com/office/drawing/2014/main" id="{99AA965A-B463-E4D9-E859-A42F8D23DB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8" y="3738602"/>
            <a:ext cx="2318098" cy="3090797"/>
          </a:xfrm>
          <a:prstGeom prst="rect">
            <a:avLst/>
          </a:prstGeom>
        </p:spPr>
      </p:pic>
      <p:pic>
        <p:nvPicPr>
          <p:cNvPr id="11" name="Picture 10">
            <a:extLst>
              <a:ext uri="{FF2B5EF4-FFF2-40B4-BE49-F238E27FC236}">
                <a16:creationId xmlns:a16="http://schemas.microsoft.com/office/drawing/2014/main" id="{1CA50FF5-8FC1-A23E-A7F6-0BB946D4AF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6216" y="3738602"/>
            <a:ext cx="2171921" cy="3090797"/>
          </a:xfrm>
          <a:prstGeom prst="rect">
            <a:avLst/>
          </a:prstGeom>
        </p:spPr>
      </p:pic>
    </p:spTree>
    <p:extLst>
      <p:ext uri="{BB962C8B-B14F-4D97-AF65-F5344CB8AC3E}">
        <p14:creationId xmlns:p14="http://schemas.microsoft.com/office/powerpoint/2010/main" val="3867104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7"/>
          <p:cNvSpPr txBox="1">
            <a:spLocks noGrp="1"/>
          </p:cNvSpPr>
          <p:nvPr>
            <p:ph type="title"/>
          </p:nvPr>
        </p:nvSpPr>
        <p:spPr>
          <a:xfrm>
            <a:off x="306161" y="228345"/>
            <a:ext cx="8552089" cy="1089422"/>
          </a:xfrm>
          <a:prstGeom prst="rect">
            <a:avLst/>
          </a:prstGeom>
          <a:gradFill>
            <a:gsLst>
              <a:gs pos="0">
                <a:srgbClr val="55C1FF"/>
              </a:gs>
              <a:gs pos="100000">
                <a:srgbClr val="0076B9"/>
              </a:gs>
            </a:gsLst>
            <a:lin ang="5400000" scaled="0"/>
          </a:gradFill>
          <a:ln w="12700" cap="flat" cmpd="sng">
            <a:solidFill>
              <a:schemeClr val="dk1"/>
            </a:solidFill>
            <a:prstDash val="solid"/>
            <a:miter lim="400000"/>
            <a:headEnd type="none" w="sm" len="sm"/>
            <a:tailEnd type="none" w="sm" len="sm"/>
          </a:ln>
        </p:spPr>
        <p:txBody>
          <a:bodyPr spcFirstLastPara="1" wrap="square" lIns="35717" tIns="35717" rIns="35717" bIns="35717" anchor="ctr" anchorCtr="0">
            <a:normAutofit/>
          </a:bodyPr>
          <a:lstStyle/>
          <a:p>
            <a:pPr>
              <a:buClr>
                <a:srgbClr val="FFFFFF"/>
              </a:buClr>
              <a:buSzPts val="6000"/>
            </a:pPr>
            <a:r>
              <a:rPr lang="en-IN" sz="4200" dirty="0">
                <a:solidFill>
                  <a:srgbClr val="FFFFFF"/>
                </a:solidFill>
                <a:latin typeface="Helvetica Neue"/>
                <a:ea typeface="Helvetica Neue"/>
                <a:cs typeface="Helvetica Neue"/>
                <a:sym typeface="Helvetica Neue"/>
              </a:rPr>
              <a:t>Contributions by Deccan Exotics</a:t>
            </a:r>
            <a:endParaRPr dirty="0"/>
          </a:p>
        </p:txBody>
      </p:sp>
      <p:sp>
        <p:nvSpPr>
          <p:cNvPr id="112" name="Google Shape;112;p7"/>
          <p:cNvSpPr txBox="1">
            <a:spLocks noGrp="1"/>
          </p:cNvSpPr>
          <p:nvPr>
            <p:ph type="body" idx="1"/>
          </p:nvPr>
        </p:nvSpPr>
        <p:spPr>
          <a:xfrm>
            <a:off x="669726" y="1628801"/>
            <a:ext cx="7804547" cy="2016224"/>
          </a:xfrm>
          <a:prstGeom prst="rect">
            <a:avLst/>
          </a:prstGeom>
          <a:noFill/>
          <a:ln w="9525" cap="flat" cmpd="sng">
            <a:solidFill>
              <a:schemeClr val="dk1"/>
            </a:solidFill>
            <a:prstDash val="solid"/>
            <a:round/>
            <a:headEnd type="none" w="sm" len="sm"/>
            <a:tailEnd type="none" w="sm" len="sm"/>
          </a:ln>
        </p:spPr>
        <p:txBody>
          <a:bodyPr spcFirstLastPara="1" wrap="square" lIns="35717" tIns="35717" rIns="35717" bIns="35717" anchor="t" anchorCtr="0">
            <a:normAutofit/>
          </a:bodyPr>
          <a:lstStyle/>
          <a:p>
            <a:pPr marL="44200" indent="0">
              <a:lnSpc>
                <a:spcPct val="115000"/>
              </a:lnSpc>
              <a:spcAft>
                <a:spcPts val="1000"/>
              </a:spcAft>
              <a:buNone/>
            </a:pPr>
            <a:r>
              <a:rPr lang="en-IN"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Deccan Exotics FPO has made many significant contributions towards capacity building in plant genetic resources management including:</a:t>
            </a:r>
            <a:endParaRPr lang="en-IN" sz="1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r>
              <a:rPr lang="en-IN"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Since 2018, engaged actively in research and innovation with off season production and increase the availability of fruit to 8 months a year</a:t>
            </a:r>
            <a:endParaRPr dirty="0"/>
          </a:p>
        </p:txBody>
      </p:sp>
      <p:pic>
        <p:nvPicPr>
          <p:cNvPr id="12" name="Google Shape;302;p23">
            <a:extLst>
              <a:ext uri="{FF2B5EF4-FFF2-40B4-BE49-F238E27FC236}">
                <a16:creationId xmlns:a16="http://schemas.microsoft.com/office/drawing/2014/main" id="{FEB457FD-2C94-3659-9D22-13266049E42C}"/>
              </a:ext>
            </a:extLst>
          </p:cNvPr>
          <p:cNvPicPr preferRelativeResize="0"/>
          <p:nvPr/>
        </p:nvPicPr>
        <p:blipFill rotWithShape="1">
          <a:blip r:embed="rId3" cstate="print">
            <a:alphaModFix/>
          </a:blip>
          <a:srcRect/>
          <a:stretch/>
        </p:blipFill>
        <p:spPr>
          <a:xfrm>
            <a:off x="4572000" y="3829619"/>
            <a:ext cx="3921070" cy="2942642"/>
          </a:xfrm>
          <a:prstGeom prst="rect">
            <a:avLst/>
          </a:prstGeom>
          <a:noFill/>
          <a:ln>
            <a:noFill/>
          </a:ln>
        </p:spPr>
      </p:pic>
      <p:pic>
        <p:nvPicPr>
          <p:cNvPr id="20" name="Picture 19">
            <a:extLst>
              <a:ext uri="{FF2B5EF4-FFF2-40B4-BE49-F238E27FC236}">
                <a16:creationId xmlns:a16="http://schemas.microsoft.com/office/drawing/2014/main" id="{EEA63B97-A160-0BEB-CC9C-B330C5BEDC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930" y="3829619"/>
            <a:ext cx="3921070" cy="2942642"/>
          </a:xfrm>
          <a:prstGeom prst="rect">
            <a:avLst/>
          </a:prstGeom>
        </p:spPr>
      </p:pic>
    </p:spTree>
    <p:extLst>
      <p:ext uri="{BB962C8B-B14F-4D97-AF65-F5344CB8AC3E}">
        <p14:creationId xmlns:p14="http://schemas.microsoft.com/office/powerpoint/2010/main" val="14294861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TotalTime>
  <Words>770</Words>
  <Application>Microsoft Office PowerPoint</Application>
  <PresentationFormat>On-screen Show (4:3)</PresentationFormat>
  <Paragraphs>101</Paragraphs>
  <Slides>14</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Helvetica Light</vt:lpstr>
      <vt:lpstr>Helvetica Neue</vt:lpstr>
      <vt:lpstr>Helvetica Neue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Pan India Presence of Deccan Exotics</vt:lpstr>
      <vt:lpstr>VISION OF DECCAN EXOTICS</vt:lpstr>
      <vt:lpstr>Contributions by Deccan Exotics</vt:lpstr>
      <vt:lpstr>Contributions by Deccan Exotics</vt:lpstr>
      <vt:lpstr>Contributions by Deccan Exotics</vt:lpstr>
      <vt:lpstr>Contributions by Deccan Exotics</vt:lpstr>
      <vt:lpstr>PowerPoint Presentation</vt:lpstr>
      <vt:lpstr>Upcoming projects by Deccan Exotics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DECCAN EXOTICS</dc:creator>
  <cp:lastModifiedBy>Alokhnath C R</cp:lastModifiedBy>
  <cp:revision>50</cp:revision>
  <dcterms:created xsi:type="dcterms:W3CDTF">2021-11-08T07:47:59Z</dcterms:created>
  <dcterms:modified xsi:type="dcterms:W3CDTF">2022-11-01T07:31:12Z</dcterms:modified>
</cp:coreProperties>
</file>