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  <p:sldId id="27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5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7B4BD-ED65-49A6-AE3F-0FBC7D1E68E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E36246B-47D4-4AAB-A5CF-695E814F3244}">
      <dgm:prSet phldrT="[Text]" custT="1"/>
      <dgm:spPr/>
      <dgm:t>
        <a:bodyPr/>
        <a:lstStyle/>
        <a:p>
          <a:r>
            <a:rPr lang="en-US" sz="2400" dirty="0"/>
            <a:t>Farmers Interest Groups (FIGs), Commodity Interest Groups (CIGs)</a:t>
          </a:r>
          <a:endParaRPr lang="en-IN" sz="2400" dirty="0"/>
        </a:p>
      </dgm:t>
    </dgm:pt>
    <dgm:pt modelId="{FBC1F803-7C9F-4684-A80D-D9E2AE2B092F}" type="parTrans" cxnId="{3919D1BD-C355-47CB-AF38-570B9D79CB70}">
      <dgm:prSet/>
      <dgm:spPr/>
      <dgm:t>
        <a:bodyPr/>
        <a:lstStyle/>
        <a:p>
          <a:endParaRPr lang="en-IN" sz="3600"/>
        </a:p>
      </dgm:t>
    </dgm:pt>
    <dgm:pt modelId="{A6EBC44E-1D9A-4CF7-A247-DFA21E6F7CF6}" type="sibTrans" cxnId="{3919D1BD-C355-47CB-AF38-570B9D79CB70}">
      <dgm:prSet/>
      <dgm:spPr/>
      <dgm:t>
        <a:bodyPr/>
        <a:lstStyle/>
        <a:p>
          <a:endParaRPr lang="en-IN" sz="3600"/>
        </a:p>
      </dgm:t>
    </dgm:pt>
    <dgm:pt modelId="{0433FCB9-BC72-4EC6-822D-FD455465637A}">
      <dgm:prSet phldrT="[Text]" custT="1"/>
      <dgm:spPr/>
      <dgm:t>
        <a:bodyPr/>
        <a:lstStyle/>
        <a:p>
          <a:r>
            <a:rPr lang="en-US" sz="2400" dirty="0"/>
            <a:t>Female farmer Groups for Sales and Production</a:t>
          </a:r>
          <a:endParaRPr lang="en-IN" sz="2400" dirty="0"/>
        </a:p>
      </dgm:t>
    </dgm:pt>
    <dgm:pt modelId="{776554CC-5FAC-42D1-93FC-3FEDAEB7DF0F}" type="parTrans" cxnId="{F1E164D7-ECE5-44D5-B5B7-8F0D2084352B}">
      <dgm:prSet/>
      <dgm:spPr/>
      <dgm:t>
        <a:bodyPr/>
        <a:lstStyle/>
        <a:p>
          <a:endParaRPr lang="en-IN" sz="3600"/>
        </a:p>
      </dgm:t>
    </dgm:pt>
    <dgm:pt modelId="{78223AE6-2634-4ADA-A2BC-809AA06DF644}" type="sibTrans" cxnId="{F1E164D7-ECE5-44D5-B5B7-8F0D2084352B}">
      <dgm:prSet/>
      <dgm:spPr/>
      <dgm:t>
        <a:bodyPr/>
        <a:lstStyle/>
        <a:p>
          <a:endParaRPr lang="en-IN" sz="3600"/>
        </a:p>
      </dgm:t>
    </dgm:pt>
    <dgm:pt modelId="{E194B9CF-F77C-4257-A4FC-38989D809351}">
      <dgm:prSet phldrT="[Text]" custT="1"/>
      <dgm:spPr/>
      <dgm:t>
        <a:bodyPr/>
        <a:lstStyle/>
        <a:p>
          <a:r>
            <a:rPr lang="en-US" sz="2400" dirty="0"/>
            <a:t>Producer groups (PGs) of MSRLM</a:t>
          </a:r>
          <a:endParaRPr lang="en-IN" sz="2400" dirty="0"/>
        </a:p>
      </dgm:t>
    </dgm:pt>
    <dgm:pt modelId="{92040AA6-3347-4C6A-A311-2CAFE1069AB2}" type="parTrans" cxnId="{3CD1F885-7B19-403B-A91A-9EC8599E49E0}">
      <dgm:prSet/>
      <dgm:spPr/>
      <dgm:t>
        <a:bodyPr/>
        <a:lstStyle/>
        <a:p>
          <a:endParaRPr lang="en-IN" sz="3600"/>
        </a:p>
      </dgm:t>
    </dgm:pt>
    <dgm:pt modelId="{0AFBDE10-399F-488E-92A4-805C357419FE}" type="sibTrans" cxnId="{3CD1F885-7B19-403B-A91A-9EC8599E49E0}">
      <dgm:prSet/>
      <dgm:spPr/>
      <dgm:t>
        <a:bodyPr/>
        <a:lstStyle/>
        <a:p>
          <a:endParaRPr lang="en-IN" sz="3600"/>
        </a:p>
      </dgm:t>
    </dgm:pt>
    <dgm:pt modelId="{69518741-DD1C-4612-B3B6-133311FABAB5}">
      <dgm:prSet custT="1"/>
      <dgm:spPr/>
      <dgm:t>
        <a:bodyPr/>
        <a:lstStyle/>
        <a:p>
          <a:r>
            <a:rPr lang="en-US" sz="2400" dirty="0"/>
            <a:t>Farmers Club, JLGs of NABARD</a:t>
          </a:r>
        </a:p>
      </dgm:t>
    </dgm:pt>
    <dgm:pt modelId="{63D81F1D-5446-4B4F-9C7E-E8C155CCF4D2}" type="parTrans" cxnId="{577E1EE3-DF86-4262-AD8B-D530842892AA}">
      <dgm:prSet/>
      <dgm:spPr/>
      <dgm:t>
        <a:bodyPr/>
        <a:lstStyle/>
        <a:p>
          <a:endParaRPr lang="en-IN" sz="3600"/>
        </a:p>
      </dgm:t>
    </dgm:pt>
    <dgm:pt modelId="{E7493B4B-E7C9-4E03-A572-05B49E720F49}" type="sibTrans" cxnId="{577E1EE3-DF86-4262-AD8B-D530842892AA}">
      <dgm:prSet/>
      <dgm:spPr/>
      <dgm:t>
        <a:bodyPr/>
        <a:lstStyle/>
        <a:p>
          <a:endParaRPr lang="en-IN" sz="3600"/>
        </a:p>
      </dgm:t>
    </dgm:pt>
    <dgm:pt modelId="{AC3A31A2-6647-40FE-B1C7-848FEC3425D6}">
      <dgm:prSet custT="1"/>
      <dgm:spPr/>
      <dgm:t>
        <a:bodyPr/>
        <a:lstStyle/>
        <a:p>
          <a:r>
            <a:rPr lang="en-US" sz="2400" dirty="0"/>
            <a:t>Farmer Producer companies  (FPOs) </a:t>
          </a:r>
        </a:p>
      </dgm:t>
    </dgm:pt>
    <dgm:pt modelId="{4351FAA5-1840-41D1-B8BC-5EE306459DD2}" type="parTrans" cxnId="{A099F962-CE21-41E9-9326-079D6376FE92}">
      <dgm:prSet/>
      <dgm:spPr/>
      <dgm:t>
        <a:bodyPr/>
        <a:lstStyle/>
        <a:p>
          <a:endParaRPr lang="en-IN" sz="3600"/>
        </a:p>
      </dgm:t>
    </dgm:pt>
    <dgm:pt modelId="{51CA7DB3-1746-4644-997C-F7A65B025A7A}" type="sibTrans" cxnId="{A099F962-CE21-41E9-9326-079D6376FE92}">
      <dgm:prSet/>
      <dgm:spPr/>
      <dgm:t>
        <a:bodyPr/>
        <a:lstStyle/>
        <a:p>
          <a:endParaRPr lang="en-IN" sz="3600"/>
        </a:p>
      </dgm:t>
    </dgm:pt>
    <dgm:pt modelId="{A718238C-0BF6-47F5-892E-7674B63CC9C1}" type="pres">
      <dgm:prSet presAssocID="{32E7B4BD-ED65-49A6-AE3F-0FBC7D1E68E3}" presName="Name0" presStyleCnt="0">
        <dgm:presLayoutVars>
          <dgm:dir/>
          <dgm:resizeHandles val="exact"/>
        </dgm:presLayoutVars>
      </dgm:prSet>
      <dgm:spPr/>
    </dgm:pt>
    <dgm:pt modelId="{2A77DB79-62C4-4FAF-9F81-0718C79C5E36}" type="pres">
      <dgm:prSet presAssocID="{CE36246B-47D4-4AAB-A5CF-695E814F3244}" presName="Name5" presStyleLbl="vennNode1" presStyleIdx="0" presStyleCnt="5" custScaleX="1319271" custScaleY="962299" custLinFactY="1891" custLinFactNeighborX="-973" custLinFactNeighborY="100000">
        <dgm:presLayoutVars>
          <dgm:bulletEnabled val="1"/>
        </dgm:presLayoutVars>
      </dgm:prSet>
      <dgm:spPr/>
    </dgm:pt>
    <dgm:pt modelId="{879CDE35-3087-4EC4-B3F0-E347216718B4}" type="pres">
      <dgm:prSet presAssocID="{A6EBC44E-1D9A-4CF7-A247-DFA21E6F7CF6}" presName="space" presStyleCnt="0"/>
      <dgm:spPr/>
    </dgm:pt>
    <dgm:pt modelId="{452FD320-2AD6-42D0-BEAD-AC6BD6EE2CC5}" type="pres">
      <dgm:prSet presAssocID="{0433FCB9-BC72-4EC6-822D-FD455465637A}" presName="Name5" presStyleLbl="vennNode1" presStyleIdx="1" presStyleCnt="5" custScaleX="1117599" custScaleY="735385" custLinFactY="-200000" custLinFactNeighborX="48811" custLinFactNeighborY="-204440">
        <dgm:presLayoutVars>
          <dgm:bulletEnabled val="1"/>
        </dgm:presLayoutVars>
      </dgm:prSet>
      <dgm:spPr/>
    </dgm:pt>
    <dgm:pt modelId="{EF8F1F2A-F4BF-4ECC-8E39-B0D65963F884}" type="pres">
      <dgm:prSet presAssocID="{78223AE6-2634-4ADA-A2BC-809AA06DF644}" presName="space" presStyleCnt="0"/>
      <dgm:spPr/>
    </dgm:pt>
    <dgm:pt modelId="{E8E4BD01-32BA-46CF-8956-1BBE1EC06EAA}" type="pres">
      <dgm:prSet presAssocID="{E194B9CF-F77C-4257-A4FC-38989D809351}" presName="Name5" presStyleLbl="vennNode1" presStyleIdx="2" presStyleCnt="5" custScaleX="965666" custScaleY="763459" custLinFactX="-109366" custLinFactY="100000" custLinFactNeighborX="-200000" custLinFactNeighborY="177599">
        <dgm:presLayoutVars>
          <dgm:bulletEnabled val="1"/>
        </dgm:presLayoutVars>
      </dgm:prSet>
      <dgm:spPr/>
    </dgm:pt>
    <dgm:pt modelId="{7E69916C-6A69-4CE9-854A-BD715995A6A9}" type="pres">
      <dgm:prSet presAssocID="{0AFBDE10-399F-488E-92A4-805C357419FE}" presName="space" presStyleCnt="0"/>
      <dgm:spPr/>
    </dgm:pt>
    <dgm:pt modelId="{87DA7297-533C-49E8-8A72-D6771939E595}" type="pres">
      <dgm:prSet presAssocID="{69518741-DD1C-4612-B3B6-133311FABAB5}" presName="Name5" presStyleLbl="vennNode1" presStyleIdx="3" presStyleCnt="5" custScaleX="748812" custScaleY="879897" custLinFactX="-149664" custLinFactY="-100000" custLinFactNeighborX="-200000" custLinFactNeighborY="-158277">
        <dgm:presLayoutVars>
          <dgm:bulletEnabled val="1"/>
        </dgm:presLayoutVars>
      </dgm:prSet>
      <dgm:spPr/>
    </dgm:pt>
    <dgm:pt modelId="{952A88AD-17B1-409D-A080-DFE281ACE50F}" type="pres">
      <dgm:prSet presAssocID="{E7493B4B-E7C9-4E03-A572-05B49E720F49}" presName="space" presStyleCnt="0"/>
      <dgm:spPr/>
    </dgm:pt>
    <dgm:pt modelId="{3FDCD4C2-7D30-412B-B8D2-8A3D3AE7DC84}" type="pres">
      <dgm:prSet presAssocID="{AC3A31A2-6647-40FE-B1C7-848FEC3425D6}" presName="Name5" presStyleLbl="vennNode1" presStyleIdx="4" presStyleCnt="5" custScaleX="861453" custScaleY="905350" custLinFactX="-59211" custLinFactY="87204" custLinFactNeighborX="-100000" custLinFactNeighborY="100000">
        <dgm:presLayoutVars>
          <dgm:bulletEnabled val="1"/>
        </dgm:presLayoutVars>
      </dgm:prSet>
      <dgm:spPr/>
    </dgm:pt>
  </dgm:ptLst>
  <dgm:cxnLst>
    <dgm:cxn modelId="{D9645A00-7423-4124-86CE-A0B5AB0FEB62}" type="presOf" srcId="{AC3A31A2-6647-40FE-B1C7-848FEC3425D6}" destId="{3FDCD4C2-7D30-412B-B8D2-8A3D3AE7DC84}" srcOrd="0" destOrd="0" presId="urn:microsoft.com/office/officeart/2005/8/layout/venn3"/>
    <dgm:cxn modelId="{923FE433-9FCC-4B35-91A7-EA688D438BC7}" type="presOf" srcId="{0433FCB9-BC72-4EC6-822D-FD455465637A}" destId="{452FD320-2AD6-42D0-BEAD-AC6BD6EE2CC5}" srcOrd="0" destOrd="0" presId="urn:microsoft.com/office/officeart/2005/8/layout/venn3"/>
    <dgm:cxn modelId="{A099F962-CE21-41E9-9326-079D6376FE92}" srcId="{32E7B4BD-ED65-49A6-AE3F-0FBC7D1E68E3}" destId="{AC3A31A2-6647-40FE-B1C7-848FEC3425D6}" srcOrd="4" destOrd="0" parTransId="{4351FAA5-1840-41D1-B8BC-5EE306459DD2}" sibTransId="{51CA7DB3-1746-4644-997C-F7A65B025A7A}"/>
    <dgm:cxn modelId="{92A8AE6C-83A8-4F61-9B86-EA732D567A72}" type="presOf" srcId="{32E7B4BD-ED65-49A6-AE3F-0FBC7D1E68E3}" destId="{A718238C-0BF6-47F5-892E-7674B63CC9C1}" srcOrd="0" destOrd="0" presId="urn:microsoft.com/office/officeart/2005/8/layout/venn3"/>
    <dgm:cxn modelId="{923CA472-1403-4119-B0E6-0BFE9FD3FF94}" type="presOf" srcId="{CE36246B-47D4-4AAB-A5CF-695E814F3244}" destId="{2A77DB79-62C4-4FAF-9F81-0718C79C5E36}" srcOrd="0" destOrd="0" presId="urn:microsoft.com/office/officeart/2005/8/layout/venn3"/>
    <dgm:cxn modelId="{3CD1F885-7B19-403B-A91A-9EC8599E49E0}" srcId="{32E7B4BD-ED65-49A6-AE3F-0FBC7D1E68E3}" destId="{E194B9CF-F77C-4257-A4FC-38989D809351}" srcOrd="2" destOrd="0" parTransId="{92040AA6-3347-4C6A-A311-2CAFE1069AB2}" sibTransId="{0AFBDE10-399F-488E-92A4-805C357419FE}"/>
    <dgm:cxn modelId="{3919D1BD-C355-47CB-AF38-570B9D79CB70}" srcId="{32E7B4BD-ED65-49A6-AE3F-0FBC7D1E68E3}" destId="{CE36246B-47D4-4AAB-A5CF-695E814F3244}" srcOrd="0" destOrd="0" parTransId="{FBC1F803-7C9F-4684-A80D-D9E2AE2B092F}" sibTransId="{A6EBC44E-1D9A-4CF7-A247-DFA21E6F7CF6}"/>
    <dgm:cxn modelId="{F1E164D7-ECE5-44D5-B5B7-8F0D2084352B}" srcId="{32E7B4BD-ED65-49A6-AE3F-0FBC7D1E68E3}" destId="{0433FCB9-BC72-4EC6-822D-FD455465637A}" srcOrd="1" destOrd="0" parTransId="{776554CC-5FAC-42D1-93FC-3FEDAEB7DF0F}" sibTransId="{78223AE6-2634-4ADA-A2BC-809AA06DF644}"/>
    <dgm:cxn modelId="{577E1EE3-DF86-4262-AD8B-D530842892AA}" srcId="{32E7B4BD-ED65-49A6-AE3F-0FBC7D1E68E3}" destId="{69518741-DD1C-4612-B3B6-133311FABAB5}" srcOrd="3" destOrd="0" parTransId="{63D81F1D-5446-4B4F-9C7E-E8C155CCF4D2}" sibTransId="{E7493B4B-E7C9-4E03-A572-05B49E720F49}"/>
    <dgm:cxn modelId="{56F0EAF7-810B-4026-81EC-0C53F6101604}" type="presOf" srcId="{E194B9CF-F77C-4257-A4FC-38989D809351}" destId="{E8E4BD01-32BA-46CF-8956-1BBE1EC06EAA}" srcOrd="0" destOrd="0" presId="urn:microsoft.com/office/officeart/2005/8/layout/venn3"/>
    <dgm:cxn modelId="{6F0A27FB-31DB-4907-9DB7-9682F6EC0B7E}" type="presOf" srcId="{69518741-DD1C-4612-B3B6-133311FABAB5}" destId="{87DA7297-533C-49E8-8A72-D6771939E595}" srcOrd="0" destOrd="0" presId="urn:microsoft.com/office/officeart/2005/8/layout/venn3"/>
    <dgm:cxn modelId="{7166D3D7-DCDB-4AA8-865F-962964E9D509}" type="presParOf" srcId="{A718238C-0BF6-47F5-892E-7674B63CC9C1}" destId="{2A77DB79-62C4-4FAF-9F81-0718C79C5E36}" srcOrd="0" destOrd="0" presId="urn:microsoft.com/office/officeart/2005/8/layout/venn3"/>
    <dgm:cxn modelId="{9B284A8B-CB5C-491F-8694-6130C44F5043}" type="presParOf" srcId="{A718238C-0BF6-47F5-892E-7674B63CC9C1}" destId="{879CDE35-3087-4EC4-B3F0-E347216718B4}" srcOrd="1" destOrd="0" presId="urn:microsoft.com/office/officeart/2005/8/layout/venn3"/>
    <dgm:cxn modelId="{2CE8D744-3E7E-481A-8EA4-225C8997F4CA}" type="presParOf" srcId="{A718238C-0BF6-47F5-892E-7674B63CC9C1}" destId="{452FD320-2AD6-42D0-BEAD-AC6BD6EE2CC5}" srcOrd="2" destOrd="0" presId="urn:microsoft.com/office/officeart/2005/8/layout/venn3"/>
    <dgm:cxn modelId="{F76C05A2-A55F-4D3C-923B-C9FC7BFB1FC9}" type="presParOf" srcId="{A718238C-0BF6-47F5-892E-7674B63CC9C1}" destId="{EF8F1F2A-F4BF-4ECC-8E39-B0D65963F884}" srcOrd="3" destOrd="0" presId="urn:microsoft.com/office/officeart/2005/8/layout/venn3"/>
    <dgm:cxn modelId="{E0B40EE9-BF42-430C-9718-F60CC1DC0B7D}" type="presParOf" srcId="{A718238C-0BF6-47F5-892E-7674B63CC9C1}" destId="{E8E4BD01-32BA-46CF-8956-1BBE1EC06EAA}" srcOrd="4" destOrd="0" presId="urn:microsoft.com/office/officeart/2005/8/layout/venn3"/>
    <dgm:cxn modelId="{9F52EE50-01E1-491B-A2BF-2A546D7E6829}" type="presParOf" srcId="{A718238C-0BF6-47F5-892E-7674B63CC9C1}" destId="{7E69916C-6A69-4CE9-854A-BD715995A6A9}" srcOrd="5" destOrd="0" presId="urn:microsoft.com/office/officeart/2005/8/layout/venn3"/>
    <dgm:cxn modelId="{1057FA78-AAEF-4C48-BBB2-DB2B0D47A3D0}" type="presParOf" srcId="{A718238C-0BF6-47F5-892E-7674B63CC9C1}" destId="{87DA7297-533C-49E8-8A72-D6771939E595}" srcOrd="6" destOrd="0" presId="urn:microsoft.com/office/officeart/2005/8/layout/venn3"/>
    <dgm:cxn modelId="{2B688133-D5C0-4C87-97FE-F5AD52DC49B0}" type="presParOf" srcId="{A718238C-0BF6-47F5-892E-7674B63CC9C1}" destId="{952A88AD-17B1-409D-A080-DFE281ACE50F}" srcOrd="7" destOrd="0" presId="urn:microsoft.com/office/officeart/2005/8/layout/venn3"/>
    <dgm:cxn modelId="{D0C77831-5E02-4AA7-8D2A-2C61E3CC04B4}" type="presParOf" srcId="{A718238C-0BF6-47F5-892E-7674B63CC9C1}" destId="{3FDCD4C2-7D30-412B-B8D2-8A3D3AE7DC8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7DB79-62C4-4FAF-9F81-0718C79C5E36}">
      <dsp:nvSpPr>
        <dsp:cNvPr id="0" name=""/>
        <dsp:cNvSpPr/>
      </dsp:nvSpPr>
      <dsp:spPr>
        <a:xfrm>
          <a:off x="2161" y="1772357"/>
          <a:ext cx="3259320" cy="237740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96" tIns="30480" rIns="13596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Farmers Interest Groups (FIGs), Commodity Interest Groups (CIGs)</a:t>
          </a:r>
          <a:endParaRPr lang="en-IN" sz="2400" kern="1200" dirty="0"/>
        </a:p>
      </dsp:txBody>
      <dsp:txXfrm>
        <a:off x="479477" y="2120520"/>
        <a:ext cx="2304688" cy="1681078"/>
      </dsp:txXfrm>
    </dsp:sp>
    <dsp:sp modelId="{452FD320-2AD6-42D0-BEAD-AC6BD6EE2CC5}">
      <dsp:nvSpPr>
        <dsp:cNvPr id="0" name=""/>
        <dsp:cNvSpPr/>
      </dsp:nvSpPr>
      <dsp:spPr>
        <a:xfrm>
          <a:off x="3236669" y="801743"/>
          <a:ext cx="2761080" cy="18168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96" tIns="30480" rIns="13596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Female farmer Groups for Sales and Production</a:t>
          </a:r>
          <a:endParaRPr lang="en-IN" sz="2400" kern="1200" dirty="0"/>
        </a:p>
      </dsp:txBody>
      <dsp:txXfrm>
        <a:off x="3641020" y="1067808"/>
        <a:ext cx="1952378" cy="1284673"/>
      </dsp:txXfrm>
    </dsp:sp>
    <dsp:sp modelId="{E8E4BD01-32BA-46CF-8956-1BBE1EC06EAA}">
      <dsp:nvSpPr>
        <dsp:cNvPr id="0" name=""/>
        <dsp:cNvSpPr/>
      </dsp:nvSpPr>
      <dsp:spPr>
        <a:xfrm>
          <a:off x="5555205" y="2452074"/>
          <a:ext cx="2385723" cy="188616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96" tIns="30480" rIns="13596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Producer groups (PGs) of MSRLM</a:t>
          </a:r>
          <a:endParaRPr lang="en-IN" sz="2400" kern="1200" dirty="0"/>
        </a:p>
      </dsp:txBody>
      <dsp:txXfrm>
        <a:off x="5904586" y="2728296"/>
        <a:ext cx="1686961" cy="1333717"/>
      </dsp:txXfrm>
    </dsp:sp>
    <dsp:sp modelId="{87DA7297-533C-49E8-8A72-D6771939E595}">
      <dsp:nvSpPr>
        <dsp:cNvPr id="0" name=""/>
        <dsp:cNvSpPr/>
      </dsp:nvSpPr>
      <dsp:spPr>
        <a:xfrm>
          <a:off x="7791960" y="984334"/>
          <a:ext cx="1849975" cy="2173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96" tIns="30480" rIns="13596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Farmers Club, JLGs of NABARD</a:t>
          </a:r>
        </a:p>
      </dsp:txBody>
      <dsp:txXfrm>
        <a:off x="8062883" y="1302683"/>
        <a:ext cx="1308129" cy="1537128"/>
      </dsp:txXfrm>
    </dsp:sp>
    <dsp:sp modelId="{3FDCD4C2-7D30-412B-B8D2-8A3D3AE7DC84}">
      <dsp:nvSpPr>
        <dsp:cNvPr id="0" name=""/>
        <dsp:cNvSpPr/>
      </dsp:nvSpPr>
      <dsp:spPr>
        <a:xfrm>
          <a:off x="9865403" y="2053474"/>
          <a:ext cx="2128260" cy="22367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596" tIns="30480" rIns="13596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Farmer Producer companies  (FPOs) </a:t>
          </a:r>
        </a:p>
      </dsp:txBody>
      <dsp:txXfrm>
        <a:off x="10177079" y="2381032"/>
        <a:ext cx="1504908" cy="1581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3358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936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2805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2719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367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012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3228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029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51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354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978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720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492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197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223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151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371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AC96A9B-DBBE-4C81-88CE-BF8207FA1077}" type="datetimeFigureOut">
              <a:rPr lang="en-IN" smtClean="0"/>
              <a:t>31-10-2022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0917A-DA40-4C87-A59A-F8415D4A9AC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9305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  <p:sldLayoutId id="2147483850" r:id="rId12"/>
    <p:sldLayoutId id="2147483851" r:id="rId13"/>
    <p:sldLayoutId id="2147483852" r:id="rId14"/>
    <p:sldLayoutId id="2147483853" r:id="rId15"/>
    <p:sldLayoutId id="2147483854" r:id="rId16"/>
    <p:sldLayoutId id="214748385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2A62-545F-4501-91F6-2EF174F28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7376159" cy="612648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/>
              <a:t>“Programs and opportunities in Exotic, indigenous and high value horticultural crops”</a:t>
            </a:r>
            <a:br>
              <a:rPr lang="en-US" sz="3200" dirty="0"/>
            </a:br>
            <a:br>
              <a:rPr lang="en-US" sz="3200" dirty="0"/>
            </a:br>
            <a:r>
              <a:rPr lang="en-US" sz="2000" dirty="0"/>
              <a:t>the workshop subjected on</a:t>
            </a:r>
            <a:br>
              <a:rPr lang="en-US" sz="2800" dirty="0"/>
            </a:br>
            <a:r>
              <a:rPr lang="en-US" sz="2800" b="1" dirty="0">
                <a:solidFill>
                  <a:schemeClr val="bg1"/>
                </a:solidFill>
              </a:rPr>
              <a:t>Expansion of Horticulture Value Chain in India - Potential and Opportunities</a:t>
            </a:r>
            <a:br>
              <a:rPr lang="en-IN" sz="3200" dirty="0">
                <a:latin typeface="Calibri" panose="020F0502020204030204" pitchFamily="34" charset="0"/>
                <a:ea typeface="Times New Roman" panose="02020603050405020304" pitchFamily="18" charset="0"/>
                <a:cs typeface="Mangal" panose="02040503050203030202" pitchFamily="18" charset="0"/>
              </a:rPr>
            </a:br>
            <a:endParaRPr lang="en-IN" sz="3200" dirty="0"/>
          </a:p>
        </p:txBody>
      </p:sp>
      <p:pic>
        <p:nvPicPr>
          <p:cNvPr id="1026" name="Picture 2" descr="मध्य प्रदेश सरकार का फल और फूलों के उत्पादन पर जोर, दोनों फसलों के रकबे में  रिकॉर्ड वृद्धि | TV9 Bharatvarsh">
            <a:extLst>
              <a:ext uri="{FF2B5EF4-FFF2-40B4-BE49-F238E27FC236}">
                <a16:creationId xmlns:a16="http://schemas.microsoft.com/office/drawing/2014/main" id="{C29D6229-4B7A-46CD-9E42-986E11586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160" y="76517"/>
            <a:ext cx="471424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DF26883-3D08-423C-9F84-4E695C9E8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8561" y="5389563"/>
            <a:ext cx="4561840" cy="1391920"/>
          </a:xfrm>
          <a:solidFill>
            <a:schemeClr val="accent3">
              <a:lumMod val="5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n-US" dirty="0"/>
              <a:t>Dnyaneshwar </a:t>
            </a:r>
            <a:r>
              <a:rPr lang="en-US" dirty="0" err="1"/>
              <a:t>Bodake</a:t>
            </a:r>
            <a:r>
              <a:rPr lang="en-US" dirty="0"/>
              <a:t>, </a:t>
            </a:r>
          </a:p>
          <a:p>
            <a:pPr algn="r"/>
            <a:r>
              <a:rPr lang="en-US" dirty="0"/>
              <a:t>Abhinav farmers club, </a:t>
            </a:r>
            <a:r>
              <a:rPr lang="en-US" dirty="0" err="1"/>
              <a:t>pune</a:t>
            </a:r>
            <a:endParaRPr lang="en-US" dirty="0"/>
          </a:p>
          <a:p>
            <a:pPr algn="r"/>
            <a:r>
              <a:rPr lang="en-US" sz="1600" dirty="0"/>
              <a:t>1 November 2022</a:t>
            </a:r>
          </a:p>
        </p:txBody>
      </p:sp>
    </p:spTree>
    <p:extLst>
      <p:ext uri="{BB962C8B-B14F-4D97-AF65-F5344CB8AC3E}">
        <p14:creationId xmlns:p14="http://schemas.microsoft.com/office/powerpoint/2010/main" val="83363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70ED-7CAD-41B3-82E6-ACDDB234B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041" y="1219200"/>
            <a:ext cx="9316720" cy="1020128"/>
          </a:xfrm>
        </p:spPr>
        <p:txBody>
          <a:bodyPr/>
          <a:lstStyle/>
          <a:p>
            <a:r>
              <a:rPr lang="en-US" sz="3200" dirty="0"/>
              <a:t>Quality control: tool to increase the business</a:t>
            </a:r>
            <a:br>
              <a:rPr lang="hi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1C877-63FA-4EDB-A2D5-69D1CF11D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499959"/>
            <a:ext cx="8946541" cy="1574202"/>
          </a:xfrm>
          <a:solidFill>
            <a:srgbClr val="7030A0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Quality control from production up to the supply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Continuous Feed Bank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682990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428E-9A6E-41F8-9202-AFA2F75E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822960"/>
            <a:ext cx="11139489" cy="1030288"/>
          </a:xfrm>
        </p:spPr>
        <p:txBody>
          <a:bodyPr/>
          <a:lstStyle/>
          <a:p>
            <a:r>
              <a:rPr lang="en-US" sz="3200" dirty="0"/>
              <a:t>Expectations from the State Department of Horticulture and Agriculture</a:t>
            </a:r>
            <a:br>
              <a:rPr lang="hi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84F2D-4B3D-4754-9756-EE8DAB40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885489" cy="4195481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Implement the </a:t>
            </a:r>
            <a:r>
              <a:rPr lang="en-US" sz="2400" b="1" dirty="0">
                <a:solidFill>
                  <a:schemeClr val="accent3"/>
                </a:solidFill>
              </a:rPr>
              <a:t>Abhinav Production and marketing  Model </a:t>
            </a:r>
            <a:r>
              <a:rPr lang="en-US" sz="2400" dirty="0"/>
              <a:t>at every district through FIGs, PGs, SHGs, FPCs </a:t>
            </a:r>
            <a:endParaRPr lang="hi-IN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Facilitating research and training in the Marketing Research and Training Institute of the Central Government on innovative models of agricultural production and marketing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Promote the above model as peri-urban  model of production and marketing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01011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Snipped 4">
            <a:extLst>
              <a:ext uri="{FF2B5EF4-FFF2-40B4-BE49-F238E27FC236}">
                <a16:creationId xmlns:a16="http://schemas.microsoft.com/office/drawing/2014/main" id="{864930C6-EACD-495E-B69D-4F05DFAA80FC}"/>
              </a:ext>
            </a:extLst>
          </p:cNvPr>
          <p:cNvSpPr/>
          <p:nvPr/>
        </p:nvSpPr>
        <p:spPr>
          <a:xfrm>
            <a:off x="6990080" y="4795520"/>
            <a:ext cx="4846320" cy="2062480"/>
          </a:xfrm>
          <a:prstGeom prst="snip2Same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Thanks</a:t>
            </a:r>
            <a:r>
              <a:rPr lang="hi-IN" sz="3200" dirty="0"/>
              <a:t> </a:t>
            </a:r>
            <a:r>
              <a:rPr lang="en-US" sz="3200" dirty="0"/>
              <a:t>!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89734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927F5-0B72-4B60-9B3A-92407C5F4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6526849" cy="1400530"/>
          </a:xfrm>
        </p:spPr>
        <p:txBody>
          <a:bodyPr/>
          <a:lstStyle/>
          <a:p>
            <a:r>
              <a:rPr lang="en-US" dirty="0"/>
              <a:t>Abhinav Farmers’ Club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38A0C-5335-4F3C-9457-F1AE5FBC2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4023361"/>
            <a:ext cx="10439430" cy="599440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en-US" sz="2400" dirty="0"/>
              <a:t>From sustainable quality production &amp; successful marketing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32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12B37-377D-4644-BB25-31BA1EA04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6821489" cy="677009"/>
          </a:xfrm>
        </p:spPr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ea typeface="Times New Roman" panose="02020603050405020304" pitchFamily="18" charset="0"/>
              </a:rPr>
              <a:t>Factors of Production: inputs </a:t>
            </a:r>
            <a:endParaRPr lang="en-IN" sz="3200" b="1" dirty="0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8F74560D-7883-4ADE-894D-19BDAA52ED39}"/>
              </a:ext>
            </a:extLst>
          </p:cNvPr>
          <p:cNvSpPr/>
          <p:nvPr/>
        </p:nvSpPr>
        <p:spPr>
          <a:xfrm>
            <a:off x="506884" y="1595120"/>
            <a:ext cx="7194396" cy="64008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Selection and availability </a:t>
            </a:r>
            <a:r>
              <a:rPr lang="en-US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of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organically produced seeds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endParaRPr lang="en-IN" sz="2400" dirty="0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3E0AEA90-B712-4FBE-8543-E00FB20F6EAC}"/>
              </a:ext>
            </a:extLst>
          </p:cNvPr>
          <p:cNvSpPr/>
          <p:nvPr/>
        </p:nvSpPr>
        <p:spPr>
          <a:xfrm>
            <a:off x="1868324" y="2574576"/>
            <a:ext cx="8281515" cy="747358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Preference for consumer preferred 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varieties e.g. </a:t>
            </a:r>
            <a:r>
              <a:rPr lang="en-US" sz="2400" b="1" dirty="0" err="1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Gavran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sz="2400" b="1" dirty="0" err="1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Deshi</a:t>
            </a:r>
            <a:endParaRPr lang="en-IN" sz="2400" b="1" dirty="0">
              <a:solidFill>
                <a:srgbClr val="00B050"/>
              </a:solidFill>
            </a:endParaRPr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2C407198-53AE-4ECF-992A-C1CE3FD4D2F2}"/>
              </a:ext>
            </a:extLst>
          </p:cNvPr>
          <p:cNvSpPr/>
          <p:nvPr/>
        </p:nvSpPr>
        <p:spPr>
          <a:xfrm>
            <a:off x="4318000" y="3729239"/>
            <a:ext cx="7244080" cy="722204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</a:rPr>
              <a:t>Use of organic inputs (</a:t>
            </a:r>
            <a:r>
              <a:rPr lang="en-US" sz="2400" b="1" dirty="0" err="1">
                <a:solidFill>
                  <a:srgbClr val="00B050"/>
                </a:solidFill>
                <a:latin typeface="Calibri" panose="020F0502020204030204" pitchFamily="34" charset="0"/>
              </a:rPr>
              <a:t>cowdung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</a:rPr>
              <a:t> slurry, compost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etc</a:t>
            </a:r>
            <a:r>
              <a:rPr lang="en-US" sz="2400" dirty="0">
                <a:latin typeface="Calibri" panose="020F0502020204030204" pitchFamily="34" charset="0"/>
              </a:rPr>
              <a:t>)</a:t>
            </a:r>
            <a:endParaRPr lang="en-IN" sz="2400" dirty="0">
              <a:latin typeface="Calibri" panose="020F0502020204030204" pitchFamily="34" charset="0"/>
            </a:endParaRPr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C4746D54-6BB8-456A-B5C5-5683C22F6B54}"/>
              </a:ext>
            </a:extLst>
          </p:cNvPr>
          <p:cNvSpPr/>
          <p:nvPr/>
        </p:nvSpPr>
        <p:spPr>
          <a:xfrm>
            <a:off x="2844800" y="4875422"/>
            <a:ext cx="6299200" cy="576100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Use of organic pesticides (</a:t>
            </a:r>
            <a:r>
              <a:rPr lang="en-US" sz="2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Neem extract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etc.)</a:t>
            </a:r>
            <a:endParaRPr lang="en-IN" sz="1600" dirty="0"/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0A54CB67-F29B-4EC8-BEA6-B77F3ABA1329}"/>
              </a:ext>
            </a:extLst>
          </p:cNvPr>
          <p:cNvSpPr/>
          <p:nvPr/>
        </p:nvSpPr>
        <p:spPr>
          <a:xfrm>
            <a:off x="142240" y="5875501"/>
            <a:ext cx="10007600" cy="830099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An improved technology in the traditional method to produce all this cheaply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31031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73FA-3A03-4BA8-902A-4562F075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31" y="1097280"/>
            <a:ext cx="11088689" cy="14833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/>
              <a:t>Demand Oriented Production and </a:t>
            </a:r>
            <a:br>
              <a:rPr lang="en-US" sz="3200" dirty="0"/>
            </a:br>
            <a:r>
              <a:rPr lang="en-US" sz="3200" dirty="0"/>
              <a:t>farmer to consumer marketing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1B7-4F24-48D2-B65A-6B445792A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296" y="3205481"/>
            <a:ext cx="8257064" cy="3342639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Customer Choice and preferences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To know the customer (location, demos </a:t>
            </a:r>
            <a:r>
              <a:rPr lang="en-US" sz="2400" dirty="0" err="1"/>
              <a:t>etc</a:t>
            </a:r>
            <a:r>
              <a:rPr lang="en-US" sz="2400" dirty="0"/>
              <a:t>)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Assurance of Quality and competitive production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Registering demand through App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Supply chain management from farm to fork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07450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A6DF-6C86-4BF7-A781-A6A6AD1EE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61" y="1224878"/>
            <a:ext cx="11186160" cy="654722"/>
          </a:xfrm>
        </p:spPr>
        <p:txBody>
          <a:bodyPr/>
          <a:lstStyle/>
          <a:p>
            <a:r>
              <a:rPr lang="en-US" sz="3200" dirty="0"/>
              <a:t>Certification and branding of produce: Importance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211A5-9B9A-4655-8AFA-7EDEA7692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1440" y="2113281"/>
            <a:ext cx="6431280" cy="4165600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Scope and Importance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Organic Certificate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Other certificates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Supply chain it self a traceability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Our services are itself branding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Competitive quality is itself brand</a:t>
            </a:r>
          </a:p>
        </p:txBody>
      </p:sp>
    </p:spTree>
    <p:extLst>
      <p:ext uri="{BB962C8B-B14F-4D97-AF65-F5344CB8AC3E}">
        <p14:creationId xmlns:p14="http://schemas.microsoft.com/office/powerpoint/2010/main" val="117973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4B45E-17BA-4049-8A45-02134F2E5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101600"/>
            <a:ext cx="11714479" cy="684848"/>
          </a:xfrm>
        </p:spPr>
        <p:txBody>
          <a:bodyPr/>
          <a:lstStyle/>
          <a:p>
            <a:r>
              <a:rPr lang="en-US" sz="3200" dirty="0"/>
              <a:t>Institutionalizing the Production and Marketing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6CE66-FC10-4E3E-81C0-7C4758C49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60" y="5630333"/>
            <a:ext cx="11206480" cy="1016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Forming, norming, storming and encouraging them from the government level</a:t>
            </a:r>
            <a:endParaRPr lang="en-IN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9F79CFA-7281-4868-9F07-E205588560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991555"/>
              </p:ext>
            </p:extLst>
          </p:nvPr>
        </p:nvGraphicFramePr>
        <p:xfrm>
          <a:off x="0" y="719666"/>
          <a:ext cx="12192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172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C102-BEDC-41E8-8E3F-9A56B0CB7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117" y="949008"/>
            <a:ext cx="9270049" cy="644208"/>
          </a:xfrm>
        </p:spPr>
        <p:txBody>
          <a:bodyPr/>
          <a:lstStyle/>
          <a:p>
            <a:r>
              <a:rPr lang="en-US" sz="3200" dirty="0"/>
              <a:t>Post-harvest processing and transportation</a:t>
            </a:r>
            <a:endParaRPr lang="en-IN" sz="320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C687162-54E6-4432-9DE3-FFC61CBD5871}"/>
              </a:ext>
            </a:extLst>
          </p:cNvPr>
          <p:cNvSpPr/>
          <p:nvPr/>
        </p:nvSpPr>
        <p:spPr>
          <a:xfrm>
            <a:off x="561325" y="2343468"/>
            <a:ext cx="3218196" cy="107188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Aggregation</a:t>
            </a:r>
          </a:p>
          <a:p>
            <a:pPr algn="ctr"/>
            <a:endParaRPr lang="en-IN" sz="2400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AC2C981-D20E-40B7-A172-194C65E4517D}"/>
              </a:ext>
            </a:extLst>
          </p:cNvPr>
          <p:cNvSpPr/>
          <p:nvPr/>
        </p:nvSpPr>
        <p:spPr>
          <a:xfrm>
            <a:off x="4744720" y="4257040"/>
            <a:ext cx="2702560" cy="107188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400" dirty="0"/>
              <a:t>(pack house)</a:t>
            </a:r>
            <a:endParaRPr lang="en-IN" sz="2400" dirty="0"/>
          </a:p>
          <a:p>
            <a:pPr algn="ctr"/>
            <a:endParaRPr lang="en-IN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4EF3768-6EF4-4C97-8082-E52BC1BB6036}"/>
              </a:ext>
            </a:extLst>
          </p:cNvPr>
          <p:cNvSpPr/>
          <p:nvPr/>
        </p:nvSpPr>
        <p:spPr>
          <a:xfrm>
            <a:off x="8412479" y="2324100"/>
            <a:ext cx="3218195" cy="107188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Transport Vehicles and Permits</a:t>
            </a:r>
          </a:p>
          <a:p>
            <a:pPr algn="ctr"/>
            <a:endParaRPr lang="en-IN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BF0200F-2B2D-48B6-9847-9CD78CC53E47}"/>
              </a:ext>
            </a:extLst>
          </p:cNvPr>
          <p:cNvSpPr/>
          <p:nvPr/>
        </p:nvSpPr>
        <p:spPr>
          <a:xfrm>
            <a:off x="4486902" y="2389188"/>
            <a:ext cx="3417578" cy="107188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Cleaning, grading, weighing, packing</a:t>
            </a:r>
          </a:p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0467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04F8D-2CDC-4CF7-A8B8-C44AFBFF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178560"/>
            <a:ext cx="11139489" cy="674688"/>
          </a:xfrm>
        </p:spPr>
        <p:txBody>
          <a:bodyPr/>
          <a:lstStyle/>
          <a:p>
            <a:r>
              <a:rPr lang="en-US" sz="3200" dirty="0"/>
              <a:t>Supply chain management 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ED215-0842-427F-995D-EB0AD9E75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9"/>
            <a:ext cx="9087168" cy="2204122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Supply as per demand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Payment Deposition and collection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Customer Feedback</a:t>
            </a:r>
            <a:endParaRPr lang="en-IN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F2FD346-0116-4799-BC47-244A1DA4F535}"/>
              </a:ext>
            </a:extLst>
          </p:cNvPr>
          <p:cNvSpPr/>
          <p:nvPr/>
        </p:nvSpPr>
        <p:spPr>
          <a:xfrm>
            <a:off x="6827520" y="5293360"/>
            <a:ext cx="5212080" cy="149352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business formula: Customer satisfaction again and again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6412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B0BD7-267F-41FF-924D-4F5AD5AA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239520"/>
            <a:ext cx="11403649" cy="833120"/>
          </a:xfrm>
        </p:spPr>
        <p:txBody>
          <a:bodyPr/>
          <a:lstStyle/>
          <a:p>
            <a:r>
              <a:rPr lang="en-US" sz="3200" dirty="0"/>
              <a:t>information communication technology: Business Tool</a:t>
            </a:r>
            <a:endParaRPr lang="en-I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C30FD-1F60-4C22-8ED4-CCB2CA9C3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473" y="2449159"/>
            <a:ext cx="4474528" cy="2417482"/>
          </a:xfrm>
          <a:solidFill>
            <a:srgbClr val="00B050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Use of Marketing “App” 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Registration of demand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Deposit of payment etc.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971084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161</TotalTime>
  <Words>384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Mangal</vt:lpstr>
      <vt:lpstr>Times New Roman</vt:lpstr>
      <vt:lpstr>Wingdings 3</vt:lpstr>
      <vt:lpstr>Ion</vt:lpstr>
      <vt:lpstr>“Programs and opportunities in Exotic, indigenous and high value horticultural crops”  the workshop subjected on Expansion of Horticulture Value Chain in India - Potential and Opportunities </vt:lpstr>
      <vt:lpstr>Abhinav Farmers’ Club</vt:lpstr>
      <vt:lpstr>Factors of Production: inputs </vt:lpstr>
      <vt:lpstr>Demand Oriented Production and  farmer to consumer marketing </vt:lpstr>
      <vt:lpstr>Certification and branding of produce: Importance</vt:lpstr>
      <vt:lpstr>Institutionalizing the Production and Marketing</vt:lpstr>
      <vt:lpstr>Post-harvest processing and transportation</vt:lpstr>
      <vt:lpstr>Supply chain management  </vt:lpstr>
      <vt:lpstr>information communication technology: Business Tool</vt:lpstr>
      <vt:lpstr>Quality control: tool to increase the business </vt:lpstr>
      <vt:lpstr>Expectations from the State Department of Horticulture and Agriculture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सेंद्रिय शेती उद्योगामध्ये फलोत्पादन मूल्य साखळी सुधारण्यासाठी महत्त्वाचे घटक?</dc:title>
  <dc:creator>Dhanaji Jadhav</dc:creator>
  <cp:lastModifiedBy>Dhanaji Jadhav</cp:lastModifiedBy>
  <cp:revision>40</cp:revision>
  <dcterms:created xsi:type="dcterms:W3CDTF">2022-10-29T08:23:57Z</dcterms:created>
  <dcterms:modified xsi:type="dcterms:W3CDTF">2022-10-31T01:39:22Z</dcterms:modified>
</cp:coreProperties>
</file>