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8" r:id="rId7"/>
    <p:sldId id="271" r:id="rId8"/>
    <p:sldId id="269" r:id="rId9"/>
    <p:sldId id="270" r:id="rId10"/>
    <p:sldId id="261"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t> </a:t>
            </a:r>
            <a:r>
              <a:rPr lang="en-US" dirty="0" smtClean="0">
                <a:solidFill>
                  <a:schemeClr val="tx1">
                    <a:lumMod val="95000"/>
                    <a:lumOff val="5000"/>
                  </a:schemeClr>
                </a:solidFill>
              </a:rPr>
              <a:t>Cut Flowers-Opportunities &amp; Trends</a:t>
            </a:r>
            <a:endParaRPr lang="en-IN" dirty="0">
              <a:solidFill>
                <a:schemeClr val="tx1">
                  <a:lumMod val="95000"/>
                  <a:lumOff val="5000"/>
                </a:schemeClr>
              </a:solidFill>
            </a:endParaRPr>
          </a:p>
        </p:txBody>
      </p:sp>
      <p:sp>
        <p:nvSpPr>
          <p:cNvPr id="3" name="Subtitle 2"/>
          <p:cNvSpPr>
            <a:spLocks noGrp="1"/>
          </p:cNvSpPr>
          <p:nvPr>
            <p:ph type="subTitle" idx="1"/>
          </p:nvPr>
        </p:nvSpPr>
        <p:spPr>
          <a:xfrm>
            <a:off x="1295400" y="1676400"/>
            <a:ext cx="6400800" cy="4953000"/>
          </a:xfrm>
        </p:spPr>
        <p:txBody>
          <a:bodyPr>
            <a:normAutofit fontScale="77500" lnSpcReduction="20000"/>
          </a:bodyPr>
          <a:lstStyle/>
          <a:p>
            <a:r>
              <a:rPr lang="en-US" b="1" dirty="0" smtClean="0">
                <a:solidFill>
                  <a:schemeClr val="tx1">
                    <a:lumMod val="95000"/>
                    <a:lumOff val="5000"/>
                  </a:schemeClr>
                </a:solidFill>
              </a:rPr>
              <a:t>1st November 2022</a:t>
            </a:r>
          </a:p>
          <a:p>
            <a:r>
              <a:rPr lang="en-US" dirty="0" smtClean="0">
                <a:solidFill>
                  <a:schemeClr val="tx1">
                    <a:lumMod val="95000"/>
                    <a:lumOff val="5000"/>
                  </a:schemeClr>
                </a:solidFill>
              </a:rPr>
              <a:t>National Horticulture Value Chain</a:t>
            </a:r>
          </a:p>
          <a:p>
            <a:r>
              <a:rPr lang="en-US" dirty="0" smtClean="0">
                <a:solidFill>
                  <a:schemeClr val="tx1">
                    <a:lumMod val="95000"/>
                    <a:lumOff val="5000"/>
                  </a:schemeClr>
                </a:solidFill>
              </a:rPr>
              <a:t>Floriculture – Un Organized</a:t>
            </a:r>
          </a:p>
          <a:p>
            <a:r>
              <a:rPr lang="en-US" dirty="0" smtClean="0">
                <a:solidFill>
                  <a:schemeClr val="tx1">
                    <a:lumMod val="95000"/>
                    <a:lumOff val="5000"/>
                  </a:schemeClr>
                </a:solidFill>
              </a:rPr>
              <a:t>Spreading Fragrance &amp; Love in Our life</a:t>
            </a:r>
          </a:p>
          <a:p>
            <a:endParaRPr lang="en-US" dirty="0">
              <a:solidFill>
                <a:schemeClr val="tx1">
                  <a:lumMod val="95000"/>
                  <a:lumOff val="5000"/>
                </a:schemeClr>
              </a:solidFill>
            </a:endParaRPr>
          </a:p>
          <a:p>
            <a:endParaRPr lang="en-US" dirty="0" smtClean="0">
              <a:solidFill>
                <a:schemeClr val="tx1">
                  <a:lumMod val="95000"/>
                  <a:lumOff val="5000"/>
                </a:schemeClr>
              </a:solidFill>
            </a:endParaRPr>
          </a:p>
          <a:p>
            <a:pPr algn="l"/>
            <a:r>
              <a:rPr lang="en-US" dirty="0" smtClean="0">
                <a:solidFill>
                  <a:srgbClr val="FF0000"/>
                </a:solidFill>
              </a:rPr>
              <a:t>Flowers - Express </a:t>
            </a:r>
            <a:r>
              <a:rPr lang="en-US" dirty="0">
                <a:solidFill>
                  <a:srgbClr val="FF0000"/>
                </a:solidFill>
              </a:rPr>
              <a:t>your feelings without Words</a:t>
            </a:r>
          </a:p>
          <a:p>
            <a:pPr algn="l"/>
            <a:r>
              <a:rPr lang="en-US" dirty="0" smtClean="0">
                <a:solidFill>
                  <a:srgbClr val="FF0000"/>
                </a:solidFill>
              </a:rPr>
              <a:t>Flowers - Change </a:t>
            </a:r>
            <a:r>
              <a:rPr lang="en-US" dirty="0">
                <a:solidFill>
                  <a:srgbClr val="FF0000"/>
                </a:solidFill>
              </a:rPr>
              <a:t>your Mood </a:t>
            </a:r>
            <a:r>
              <a:rPr lang="en-US" dirty="0">
                <a:solidFill>
                  <a:srgbClr val="FF0000"/>
                </a:solidFill>
              </a:rPr>
              <a:t>-</a:t>
            </a:r>
            <a:r>
              <a:rPr lang="en-US" dirty="0" smtClean="0">
                <a:solidFill>
                  <a:srgbClr val="FF0000"/>
                </a:solidFill>
              </a:rPr>
              <a:t> </a:t>
            </a:r>
            <a:r>
              <a:rPr lang="en-US" dirty="0" smtClean="0">
                <a:solidFill>
                  <a:srgbClr val="FF0000"/>
                </a:solidFill>
              </a:rPr>
              <a:t>Keep u peaceful</a:t>
            </a:r>
            <a:endParaRPr lang="en-US" dirty="0">
              <a:solidFill>
                <a:srgbClr val="FF0000"/>
              </a:solidFill>
            </a:endParaRPr>
          </a:p>
          <a:p>
            <a:pPr algn="l"/>
            <a:r>
              <a:rPr lang="en-US" dirty="0" smtClean="0">
                <a:solidFill>
                  <a:srgbClr val="FF0000"/>
                </a:solidFill>
              </a:rPr>
              <a:t>Flowers - Communication </a:t>
            </a:r>
            <a:r>
              <a:rPr lang="en-US" dirty="0">
                <a:solidFill>
                  <a:srgbClr val="FF0000"/>
                </a:solidFill>
              </a:rPr>
              <a:t>between Hearts</a:t>
            </a:r>
          </a:p>
          <a:p>
            <a:pPr algn="l"/>
            <a:r>
              <a:rPr lang="en-US" dirty="0" smtClean="0">
                <a:solidFill>
                  <a:srgbClr val="FF0000"/>
                </a:solidFill>
              </a:rPr>
              <a:t>Flowers - Symbol </a:t>
            </a:r>
            <a:r>
              <a:rPr lang="en-US" dirty="0">
                <a:solidFill>
                  <a:srgbClr val="FF0000"/>
                </a:solidFill>
              </a:rPr>
              <a:t>of </a:t>
            </a:r>
            <a:r>
              <a:rPr lang="en-US" dirty="0" smtClean="0">
                <a:solidFill>
                  <a:srgbClr val="FF0000"/>
                </a:solidFill>
              </a:rPr>
              <a:t>Love, Affection, </a:t>
            </a:r>
            <a:r>
              <a:rPr lang="en-US" dirty="0">
                <a:solidFill>
                  <a:srgbClr val="FF0000"/>
                </a:solidFill>
              </a:rPr>
              <a:t>Care</a:t>
            </a:r>
          </a:p>
          <a:p>
            <a:pPr algn="l"/>
            <a:r>
              <a:rPr lang="en-US" dirty="0" smtClean="0">
                <a:solidFill>
                  <a:srgbClr val="FF0000"/>
                </a:solidFill>
              </a:rPr>
              <a:t>Flowers - Powerful </a:t>
            </a:r>
            <a:r>
              <a:rPr lang="en-US" dirty="0">
                <a:solidFill>
                  <a:srgbClr val="FF0000"/>
                </a:solidFill>
              </a:rPr>
              <a:t>weapon for world safety</a:t>
            </a:r>
          </a:p>
          <a:p>
            <a:pPr algn="l"/>
            <a:endParaRPr lang="en-IN" dirty="0">
              <a:solidFill>
                <a:schemeClr val="tx1">
                  <a:lumMod val="95000"/>
                  <a:lumOff val="5000"/>
                </a:schemeClr>
              </a:solidFill>
            </a:endParaRPr>
          </a:p>
        </p:txBody>
      </p:sp>
    </p:spTree>
    <p:extLst>
      <p:ext uri="{BB962C8B-B14F-4D97-AF65-F5344CB8AC3E}">
        <p14:creationId xmlns:p14="http://schemas.microsoft.com/office/powerpoint/2010/main" val="224406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fontScale="70000" lnSpcReduction="20000"/>
          </a:bodyPr>
          <a:lstStyle/>
          <a:p>
            <a:r>
              <a:rPr lang="en-US" dirty="0" smtClean="0"/>
              <a:t>As of now we are contributing less then 1% in international market, even we have good climatic zones and altitude ranges from 850m to 1200m from sea level, we have less then 10000 acres of Polyhouse in India for commercial floriculture </a:t>
            </a:r>
          </a:p>
          <a:p>
            <a:endParaRPr lang="en-US" dirty="0" smtClean="0"/>
          </a:p>
          <a:p>
            <a:r>
              <a:rPr lang="en-US" dirty="0" smtClean="0"/>
              <a:t>Cut flower industry plays major role in rural employment , providing high wages compare to other agriculture industry's,</a:t>
            </a:r>
          </a:p>
          <a:p>
            <a:endParaRPr lang="en-US" dirty="0" smtClean="0"/>
          </a:p>
          <a:p>
            <a:r>
              <a:rPr lang="en-US" dirty="0" smtClean="0"/>
              <a:t>Many country's GDP depends on floriculture, We can earn more dollars by exporting quality fresh flowers ,</a:t>
            </a:r>
            <a:r>
              <a:rPr lang="en-US" dirty="0"/>
              <a:t> </a:t>
            </a:r>
            <a:r>
              <a:rPr lang="en-US" dirty="0" smtClean="0">
                <a:solidFill>
                  <a:prstClr val="black"/>
                </a:solidFill>
              </a:rPr>
              <a:t>We </a:t>
            </a:r>
            <a:r>
              <a:rPr lang="en-US" dirty="0">
                <a:solidFill>
                  <a:prstClr val="black"/>
                </a:solidFill>
              </a:rPr>
              <a:t>need to upgrade our cultivation technology based on international </a:t>
            </a:r>
            <a:r>
              <a:rPr lang="en-US" dirty="0" smtClean="0">
                <a:solidFill>
                  <a:prstClr val="black"/>
                </a:solidFill>
              </a:rPr>
              <a:t>demand, Quality </a:t>
            </a:r>
            <a:r>
              <a:rPr lang="en-US" dirty="0">
                <a:solidFill>
                  <a:prstClr val="black"/>
                </a:solidFill>
              </a:rPr>
              <a:t>of produce plays very important role in </a:t>
            </a:r>
            <a:r>
              <a:rPr lang="en-US" dirty="0" smtClean="0">
                <a:solidFill>
                  <a:prstClr val="black"/>
                </a:solidFill>
              </a:rPr>
              <a:t>exports. We </a:t>
            </a:r>
            <a:r>
              <a:rPr lang="en-US" dirty="0">
                <a:solidFill>
                  <a:prstClr val="black"/>
                </a:solidFill>
              </a:rPr>
              <a:t>need to train our growers to meet  international </a:t>
            </a:r>
            <a:r>
              <a:rPr lang="en-US" dirty="0" smtClean="0">
                <a:solidFill>
                  <a:prstClr val="black"/>
                </a:solidFill>
              </a:rPr>
              <a:t>standards.</a:t>
            </a:r>
          </a:p>
          <a:p>
            <a:endParaRPr lang="en-US" dirty="0">
              <a:solidFill>
                <a:prstClr val="black"/>
              </a:solidFill>
            </a:endParaRPr>
          </a:p>
          <a:p>
            <a:endParaRPr lang="en-US" dirty="0" smtClean="0"/>
          </a:p>
          <a:p>
            <a:endParaRPr lang="en-IN" dirty="0"/>
          </a:p>
        </p:txBody>
      </p:sp>
    </p:spTree>
    <p:extLst>
      <p:ext uri="{BB962C8B-B14F-4D97-AF65-F5344CB8AC3E}">
        <p14:creationId xmlns:p14="http://schemas.microsoft.com/office/powerpoint/2010/main" val="14588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to Consider</a:t>
            </a:r>
            <a:endParaRPr lang="en-IN" dirty="0"/>
          </a:p>
        </p:txBody>
      </p:sp>
      <p:sp>
        <p:nvSpPr>
          <p:cNvPr id="3" name="Content Placeholder 2"/>
          <p:cNvSpPr>
            <a:spLocks noGrp="1"/>
          </p:cNvSpPr>
          <p:nvPr>
            <p:ph idx="1"/>
          </p:nvPr>
        </p:nvSpPr>
        <p:spPr/>
        <p:txBody>
          <a:bodyPr>
            <a:normAutofit fontScale="55000" lnSpcReduction="20000"/>
          </a:bodyPr>
          <a:lstStyle/>
          <a:p>
            <a:r>
              <a:rPr lang="en-US" dirty="0" smtClean="0"/>
              <a:t>Quality planting materials &amp; Updated variety's  timely not available</a:t>
            </a:r>
          </a:p>
          <a:p>
            <a:r>
              <a:rPr lang="en-US" dirty="0" smtClean="0"/>
              <a:t>Need regular guidance &amp;  training to farmers to ensure quality production, In floriculture quality only matters.</a:t>
            </a:r>
          </a:p>
          <a:p>
            <a:endParaRPr lang="en-US" dirty="0" smtClean="0"/>
          </a:p>
          <a:p>
            <a:r>
              <a:rPr lang="en-US" dirty="0" smtClean="0"/>
              <a:t>Excess usage  of fertilizer and chemicals without proper technical support</a:t>
            </a:r>
          </a:p>
          <a:p>
            <a:r>
              <a:rPr lang="en-US" dirty="0" smtClean="0"/>
              <a:t>High cost of production  compare to international competating country's.</a:t>
            </a:r>
          </a:p>
          <a:p>
            <a:endParaRPr lang="en-US" dirty="0"/>
          </a:p>
          <a:p>
            <a:r>
              <a:rPr lang="en-US" dirty="0" smtClean="0"/>
              <a:t>Due </a:t>
            </a:r>
            <a:r>
              <a:rPr lang="en-US" dirty="0"/>
              <a:t>to un trained </a:t>
            </a:r>
            <a:r>
              <a:rPr lang="en-US" dirty="0" smtClean="0"/>
              <a:t>workers- </a:t>
            </a:r>
            <a:r>
              <a:rPr lang="en-US" dirty="0"/>
              <a:t>our post harvest loss </a:t>
            </a:r>
            <a:r>
              <a:rPr lang="en-US" dirty="0" smtClean="0"/>
              <a:t>is high</a:t>
            </a:r>
            <a:r>
              <a:rPr lang="en-US" dirty="0"/>
              <a:t>, we don’t have proper grading packing machinery to reduce losses and maintain </a:t>
            </a:r>
            <a:r>
              <a:rPr lang="en-US" dirty="0" smtClean="0"/>
              <a:t>quality standards. Domestic cargo transportation damage's accounts 20% loss to industry.</a:t>
            </a:r>
            <a:endParaRPr lang="en-US" dirty="0"/>
          </a:p>
          <a:p>
            <a:r>
              <a:rPr lang="en-US" dirty="0"/>
              <a:t>High transportation cost and cargo </a:t>
            </a:r>
            <a:r>
              <a:rPr lang="en-US" dirty="0" smtClean="0"/>
              <a:t>charges, </a:t>
            </a:r>
            <a:r>
              <a:rPr lang="en-US" dirty="0"/>
              <a:t>we are not able to reach competitive price in international </a:t>
            </a:r>
            <a:r>
              <a:rPr lang="en-US" dirty="0" smtClean="0"/>
              <a:t>markets</a:t>
            </a:r>
            <a:r>
              <a:rPr lang="en-US" dirty="0" smtClean="0"/>
              <a:t>.</a:t>
            </a:r>
          </a:p>
          <a:p>
            <a:r>
              <a:rPr lang="en-US" dirty="0" smtClean="0"/>
              <a:t>As of now floriculture is an un organized business sector in India. Need to setup separate board for floriculture like coffee board , coconut board. </a:t>
            </a:r>
          </a:p>
          <a:p>
            <a:r>
              <a:rPr lang="en-US" dirty="0" smtClean="0"/>
              <a:t>Inseated of importing plants and varieties , we need to have research and development</a:t>
            </a:r>
            <a:r>
              <a:rPr lang="en-US" smtClean="0"/>
              <a:t>,  which </a:t>
            </a:r>
            <a:r>
              <a:rPr lang="en-US" dirty="0" smtClean="0"/>
              <a:t>should compitate in </a:t>
            </a:r>
            <a:r>
              <a:rPr lang="en-US" smtClean="0"/>
              <a:t>international markets.</a:t>
            </a:r>
            <a:endParaRPr lang="en-US" dirty="0" smtClean="0"/>
          </a:p>
          <a:p>
            <a:endParaRPr lang="en-IN" dirty="0"/>
          </a:p>
        </p:txBody>
      </p:sp>
    </p:spTree>
    <p:extLst>
      <p:ext uri="{BB962C8B-B14F-4D97-AF65-F5344CB8AC3E}">
        <p14:creationId xmlns:p14="http://schemas.microsoft.com/office/powerpoint/2010/main" val="363223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In India majority of farmers holds 1acre to 3acres , which is not suitable for setup a export oriented cut flower unit. Export unit at least 10 acres required to achieve quality and quantity</a:t>
            </a:r>
          </a:p>
          <a:p>
            <a:r>
              <a:rPr lang="en-US" sz="2000" dirty="0" smtClean="0"/>
              <a:t>Need to work  on FPO/Farmers Federations/Farmers associations</a:t>
            </a:r>
            <a:endParaRPr lang="en-US" sz="2000" dirty="0"/>
          </a:p>
          <a:p>
            <a:r>
              <a:rPr lang="en-US" sz="2000" dirty="0"/>
              <a:t>We have equal amount of opportunities and challenges in industry. </a:t>
            </a:r>
            <a:r>
              <a:rPr lang="en-US" sz="2000" dirty="0" smtClean="0"/>
              <a:t>Government should give importance to flower industry which is un organized. </a:t>
            </a:r>
          </a:p>
          <a:p>
            <a:r>
              <a:rPr lang="en-US" sz="2000" dirty="0" smtClean="0"/>
              <a:t>GFCI – Grower Flower Council Of India – Organization for development of floriculture in India , Working from root level to develop floriculture ,</a:t>
            </a:r>
          </a:p>
          <a:p>
            <a:r>
              <a:rPr lang="en-US" sz="2000" dirty="0" smtClean="0"/>
              <a:t>We are fighting with Artificial Flowers / Artificial Decorative items which is imported from China(97%) , Need bold steps to </a:t>
            </a:r>
            <a:r>
              <a:rPr lang="en-US" sz="2000" dirty="0" smtClean="0">
                <a:solidFill>
                  <a:srgbClr val="FF0000"/>
                </a:solidFill>
              </a:rPr>
              <a:t>#BANARTIFICIALFLOWERS #STOPARTIFICIALFLOWERS</a:t>
            </a:r>
            <a:endParaRPr lang="en-US" sz="2000" dirty="0">
              <a:solidFill>
                <a:srgbClr val="FF0000"/>
              </a:solidFill>
            </a:endParaRPr>
          </a:p>
          <a:p>
            <a:endParaRPr lang="en-IN" sz="2000" dirty="0"/>
          </a:p>
        </p:txBody>
      </p:sp>
    </p:spTree>
    <p:extLst>
      <p:ext uri="{BB962C8B-B14F-4D97-AF65-F5344CB8AC3E}">
        <p14:creationId xmlns:p14="http://schemas.microsoft.com/office/powerpoint/2010/main" val="412988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Floriculture - India</a:t>
            </a: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t>Flowers – Part of our Indian Culture &amp; Tradition , Approximately 12 lacks active temples in India which used average  minimum of 2kgs of flowers per day, year average of 6kgs per </a:t>
            </a:r>
            <a:r>
              <a:rPr lang="en-US" dirty="0" smtClean="0"/>
              <a:t>day.</a:t>
            </a:r>
            <a:endParaRPr lang="en-US" dirty="0" smtClean="0"/>
          </a:p>
          <a:p>
            <a:r>
              <a:rPr lang="en-US" dirty="0" smtClean="0"/>
              <a:t>Around 5Cr people involved (Direct &amp; Indirect) in flower industry(Farmer/trader/retailer/value adder/transport) </a:t>
            </a:r>
          </a:p>
          <a:p>
            <a:r>
              <a:rPr lang="en-US" dirty="0" smtClean="0"/>
              <a:t>We use flowers from birth to death </a:t>
            </a:r>
            <a:r>
              <a:rPr lang="en-US" dirty="0" smtClean="0"/>
              <a:t>in</a:t>
            </a:r>
            <a:r>
              <a:rPr lang="en-US" dirty="0" smtClean="0"/>
              <a:t> </a:t>
            </a:r>
            <a:r>
              <a:rPr lang="en-US" dirty="0" smtClean="0"/>
              <a:t>our </a:t>
            </a:r>
            <a:r>
              <a:rPr lang="en-US" dirty="0" smtClean="0"/>
              <a:t>life , Traditional bonding between flowers and Indians.</a:t>
            </a:r>
            <a:endParaRPr lang="en-US" dirty="0" smtClean="0"/>
          </a:p>
          <a:p>
            <a:r>
              <a:rPr lang="en-US" dirty="0" smtClean="0"/>
              <a:t>We cant see a event without </a:t>
            </a:r>
            <a:r>
              <a:rPr lang="en-US" dirty="0"/>
              <a:t>Flowers &amp; Rural employment </a:t>
            </a:r>
            <a:r>
              <a:rPr lang="en-US" dirty="0" smtClean="0"/>
              <a:t>generation..</a:t>
            </a:r>
            <a:endParaRPr lang="en-US" dirty="0" smtClean="0"/>
          </a:p>
          <a:p>
            <a:r>
              <a:rPr lang="en-US" dirty="0" smtClean="0"/>
              <a:t>Other Usage's – Industrial usage , Fragrances, Natrual colours, Medicines , Ayurveda , recently edible flowers launched .</a:t>
            </a:r>
            <a:endParaRPr lang="en-US" dirty="0" smtClean="0"/>
          </a:p>
        </p:txBody>
      </p:sp>
    </p:spTree>
    <p:extLst>
      <p:ext uri="{BB962C8B-B14F-4D97-AF65-F5344CB8AC3E}">
        <p14:creationId xmlns:p14="http://schemas.microsoft.com/office/powerpoint/2010/main" val="10619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Trends world wide</a:t>
            </a:r>
            <a:endParaRPr lang="en-IN" dirty="0"/>
          </a:p>
        </p:txBody>
      </p:sp>
      <p:sp>
        <p:nvSpPr>
          <p:cNvPr id="3" name="Content Placeholder 2"/>
          <p:cNvSpPr>
            <a:spLocks noGrp="1"/>
          </p:cNvSpPr>
          <p:nvPr>
            <p:ph idx="1"/>
          </p:nvPr>
        </p:nvSpPr>
        <p:spPr/>
        <p:txBody>
          <a:bodyPr>
            <a:normAutofit lnSpcReduction="10000"/>
          </a:bodyPr>
          <a:lstStyle/>
          <a:p>
            <a:r>
              <a:rPr lang="en-US" dirty="0" smtClean="0"/>
              <a:t>Many country's contribute </a:t>
            </a:r>
            <a:r>
              <a:rPr lang="en-US" dirty="0" smtClean="0"/>
              <a:t> in their </a:t>
            </a:r>
            <a:r>
              <a:rPr lang="en-US" dirty="0" smtClean="0"/>
              <a:t>GDP growth </a:t>
            </a:r>
            <a:r>
              <a:rPr lang="en-US" dirty="0" smtClean="0"/>
              <a:t> of country -Netherland </a:t>
            </a:r>
            <a:r>
              <a:rPr lang="en-US" dirty="0" smtClean="0"/>
              <a:t>Columbia</a:t>
            </a:r>
          </a:p>
          <a:p>
            <a:r>
              <a:rPr lang="en-US" dirty="0" smtClean="0"/>
              <a:t> Ecuador </a:t>
            </a:r>
          </a:p>
          <a:p>
            <a:r>
              <a:rPr lang="en-US" dirty="0" smtClean="0"/>
              <a:t>Important days :Valentines day, Mothers day , Christmas , New-year, Hanukah – contribute over 70% of business in a year</a:t>
            </a:r>
          </a:p>
          <a:p>
            <a:r>
              <a:rPr lang="en-US" dirty="0" smtClean="0"/>
              <a:t>Every Year fresh flowers consumption increasing by 12% so that demand increasing by 12% </a:t>
            </a:r>
            <a:r>
              <a:rPr lang="en-US" dirty="0" smtClean="0"/>
              <a:t>directly. In India it 6%</a:t>
            </a:r>
            <a:endParaRPr lang="en-IN" dirty="0"/>
          </a:p>
        </p:txBody>
      </p:sp>
    </p:spTree>
    <p:extLst>
      <p:ext uri="{BB962C8B-B14F-4D97-AF65-F5344CB8AC3E}">
        <p14:creationId xmlns:p14="http://schemas.microsoft.com/office/powerpoint/2010/main" val="89218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Cut Flowers &amp; Loose Flowers</a:t>
            </a:r>
            <a:endParaRPr lang="en-IN" dirty="0"/>
          </a:p>
        </p:txBody>
      </p:sp>
      <p:sp>
        <p:nvSpPr>
          <p:cNvPr id="3" name="Content Placeholder 2"/>
          <p:cNvSpPr>
            <a:spLocks noGrp="1"/>
          </p:cNvSpPr>
          <p:nvPr>
            <p:ph sz="half" idx="1"/>
          </p:nvPr>
        </p:nvSpPr>
        <p:spPr/>
        <p:txBody>
          <a:bodyPr/>
          <a:lstStyle/>
          <a:p>
            <a:r>
              <a:rPr lang="en-US" dirty="0" smtClean="0"/>
              <a:t>Dutch Roses</a:t>
            </a:r>
          </a:p>
          <a:p>
            <a:r>
              <a:rPr lang="en-US" dirty="0" smtClean="0"/>
              <a:t>Gerbera</a:t>
            </a:r>
          </a:p>
          <a:p>
            <a:r>
              <a:rPr lang="en-US" dirty="0" smtClean="0"/>
              <a:t>Carnation</a:t>
            </a:r>
          </a:p>
          <a:p>
            <a:r>
              <a:rPr lang="en-US" dirty="0" smtClean="0"/>
              <a:t>Chrysanthemum</a:t>
            </a:r>
          </a:p>
          <a:p>
            <a:r>
              <a:rPr lang="en-US" dirty="0" smtClean="0"/>
              <a:t>Orchids</a:t>
            </a:r>
          </a:p>
          <a:p>
            <a:r>
              <a:rPr lang="en-US" dirty="0" smtClean="0"/>
              <a:t>Lily</a:t>
            </a:r>
          </a:p>
          <a:p>
            <a:r>
              <a:rPr lang="en-US" dirty="0" smtClean="0"/>
              <a:t>Estoma</a:t>
            </a:r>
          </a:p>
          <a:p>
            <a:endParaRPr lang="en-US" dirty="0" smtClean="0"/>
          </a:p>
          <a:p>
            <a:endParaRPr lang="en-US" dirty="0" smtClean="0"/>
          </a:p>
          <a:p>
            <a:endParaRPr lang="en-IN" dirty="0"/>
          </a:p>
        </p:txBody>
      </p:sp>
      <p:sp>
        <p:nvSpPr>
          <p:cNvPr id="4" name="Content Placeholder 3"/>
          <p:cNvSpPr>
            <a:spLocks noGrp="1"/>
          </p:cNvSpPr>
          <p:nvPr>
            <p:ph sz="half" idx="2"/>
          </p:nvPr>
        </p:nvSpPr>
        <p:spPr/>
        <p:txBody>
          <a:bodyPr/>
          <a:lstStyle/>
          <a:p>
            <a:r>
              <a:rPr lang="en-US" dirty="0" smtClean="0"/>
              <a:t>Rose</a:t>
            </a:r>
          </a:p>
          <a:p>
            <a:r>
              <a:rPr lang="en-US" dirty="0" smtClean="0"/>
              <a:t>Jasmine</a:t>
            </a:r>
          </a:p>
          <a:p>
            <a:r>
              <a:rPr lang="en-US" dirty="0" smtClean="0"/>
              <a:t>Chrysanthumum</a:t>
            </a:r>
          </a:p>
          <a:p>
            <a:r>
              <a:rPr lang="en-US" dirty="0" smtClean="0"/>
              <a:t>Tube rose</a:t>
            </a:r>
          </a:p>
          <a:p>
            <a:r>
              <a:rPr lang="en-US" dirty="0" smtClean="0"/>
              <a:t>Marigold</a:t>
            </a:r>
          </a:p>
          <a:p>
            <a:r>
              <a:rPr lang="en-US" dirty="0" smtClean="0"/>
              <a:t>Crossandra</a:t>
            </a:r>
          </a:p>
          <a:p>
            <a:r>
              <a:rPr lang="en-US" dirty="0" smtClean="0"/>
              <a:t>Ixora</a:t>
            </a:r>
            <a:endParaRPr lang="en-IN" dirty="0"/>
          </a:p>
          <a:p>
            <a:endParaRPr lang="en-IN" dirty="0"/>
          </a:p>
        </p:txBody>
      </p:sp>
    </p:spTree>
    <p:extLst>
      <p:ext uri="{BB962C8B-B14F-4D97-AF65-F5344CB8AC3E}">
        <p14:creationId xmlns:p14="http://schemas.microsoft.com/office/powerpoint/2010/main" val="66768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Flowers Trade</a:t>
            </a: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t>International demand for good quality flowers is always high. Specially Indian flowers demand high due to its </a:t>
            </a:r>
            <a:r>
              <a:rPr lang="en-US" dirty="0" smtClean="0"/>
              <a:t>uniqueness.</a:t>
            </a:r>
            <a:endParaRPr lang="en-US" dirty="0" smtClean="0"/>
          </a:p>
          <a:p>
            <a:r>
              <a:rPr lang="en-US" dirty="0" smtClean="0"/>
              <a:t> Quality Quantity timely delivery plays important role  in flower trade </a:t>
            </a:r>
            <a:r>
              <a:rPr lang="en-US" dirty="0" smtClean="0"/>
              <a:t>.</a:t>
            </a:r>
            <a:endParaRPr lang="en-US" dirty="0" smtClean="0"/>
          </a:p>
          <a:p>
            <a:r>
              <a:rPr lang="en-US" dirty="0" smtClean="0"/>
              <a:t>Country's like Singapore , Malaysia , Middle east  where Indian population high – demand for Indian flowers also high. Where ever Indians travel they carry their traditions </a:t>
            </a:r>
            <a:r>
              <a:rPr lang="en-US" dirty="0"/>
              <a:t>/</a:t>
            </a:r>
            <a:r>
              <a:rPr lang="en-US" dirty="0" smtClean="0"/>
              <a:t> Culture/ festivals along with them. Indians teach them about our </a:t>
            </a:r>
            <a:r>
              <a:rPr lang="en-US" dirty="0" smtClean="0"/>
              <a:t>culture.</a:t>
            </a:r>
            <a:endParaRPr lang="en-US" dirty="0" smtClean="0"/>
          </a:p>
          <a:p>
            <a:r>
              <a:rPr lang="en-US" dirty="0" smtClean="0"/>
              <a:t>As of now Fresh flowers and value added finished products like garlands , strings are high demand in </a:t>
            </a:r>
            <a:r>
              <a:rPr lang="en-US" dirty="0" smtClean="0"/>
              <a:t>exports.</a:t>
            </a:r>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89807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Trends</a:t>
            </a:r>
            <a:endParaRPr lang="en-IN" dirty="0"/>
          </a:p>
        </p:txBody>
      </p:sp>
      <p:sp>
        <p:nvSpPr>
          <p:cNvPr id="3" name="Content Placeholder 2"/>
          <p:cNvSpPr>
            <a:spLocks noGrp="1"/>
          </p:cNvSpPr>
          <p:nvPr>
            <p:ph idx="1"/>
          </p:nvPr>
        </p:nvSpPr>
        <p:spPr/>
        <p:txBody>
          <a:bodyPr>
            <a:normAutofit fontScale="62500" lnSpcReduction="20000"/>
          </a:bodyPr>
          <a:lstStyle/>
          <a:p>
            <a:r>
              <a:rPr lang="en-US" dirty="0" smtClean="0"/>
              <a:t>In India 365 days there is some type of demand for flowers - we have 145cr+ population, Apart from this every year we have 65 to 70 peak wedding dates &amp; 25+ major festival dates which consume huge quantity of flowers.</a:t>
            </a:r>
          </a:p>
          <a:p>
            <a:r>
              <a:rPr lang="en-US" dirty="0" smtClean="0"/>
              <a:t>As of now – Flower trade happens in localized flower markets &amp; price fixed by traders , based on demand. Total flower wastage is 30% compare to global waste 45%.</a:t>
            </a:r>
          </a:p>
          <a:p>
            <a:r>
              <a:rPr lang="en-US" dirty="0" smtClean="0"/>
              <a:t>Now GOI and State governments started focusing on flower industry around 15000cr money turnover in India per year.</a:t>
            </a:r>
          </a:p>
          <a:p>
            <a:endParaRPr lang="en-US" dirty="0"/>
          </a:p>
          <a:p>
            <a:r>
              <a:rPr lang="en-US" sz="3300" dirty="0">
                <a:solidFill>
                  <a:prstClr val="black"/>
                </a:solidFill>
              </a:rPr>
              <a:t>Out of 365  days , Market  prices </a:t>
            </a:r>
            <a:endParaRPr lang="en-US" sz="3300" dirty="0" smtClean="0">
              <a:solidFill>
                <a:prstClr val="black"/>
              </a:solidFill>
            </a:endParaRPr>
          </a:p>
          <a:p>
            <a:pPr lvl="5"/>
            <a:r>
              <a:rPr lang="en-US" sz="3300" dirty="0">
                <a:solidFill>
                  <a:prstClr val="black"/>
                </a:solidFill>
              </a:rPr>
              <a:t>high – 120 days (70 days very high + 50 days high)</a:t>
            </a:r>
          </a:p>
          <a:p>
            <a:pPr lvl="5"/>
            <a:r>
              <a:rPr lang="en-US" sz="3300" dirty="0" smtClean="0">
                <a:solidFill>
                  <a:prstClr val="black"/>
                </a:solidFill>
              </a:rPr>
              <a:t>Average </a:t>
            </a:r>
            <a:r>
              <a:rPr lang="en-US" sz="3300" dirty="0">
                <a:solidFill>
                  <a:prstClr val="black"/>
                </a:solidFill>
              </a:rPr>
              <a:t>– 120 days(90 days good + 30 days average)</a:t>
            </a:r>
          </a:p>
          <a:p>
            <a:pPr lvl="5"/>
            <a:r>
              <a:rPr lang="en-US" sz="3300" dirty="0">
                <a:solidFill>
                  <a:prstClr val="black"/>
                </a:solidFill>
              </a:rPr>
              <a:t>Low – 120 days(60 days low prices + 60 days less </a:t>
            </a:r>
            <a:r>
              <a:rPr lang="en-US" sz="3300" dirty="0" smtClean="0">
                <a:solidFill>
                  <a:prstClr val="black"/>
                </a:solidFill>
              </a:rPr>
              <a:t>sales with low prices)</a:t>
            </a:r>
            <a:endParaRPr lang="en-US" sz="3300" dirty="0">
              <a:solidFill>
                <a:prstClr val="black"/>
              </a:solidFill>
            </a:endParaRPr>
          </a:p>
          <a:p>
            <a:endParaRPr lang="en-US" dirty="0" smtClean="0"/>
          </a:p>
          <a:p>
            <a:endParaRPr lang="en-US" dirty="0"/>
          </a:p>
          <a:p>
            <a:endParaRPr lang="en-IN" dirty="0"/>
          </a:p>
        </p:txBody>
      </p:sp>
    </p:spTree>
    <p:extLst>
      <p:ext uri="{BB962C8B-B14F-4D97-AF65-F5344CB8AC3E}">
        <p14:creationId xmlns:p14="http://schemas.microsoft.com/office/powerpoint/2010/main" val="236348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Trade – Any Time Any Where</a:t>
            </a:r>
            <a:endParaRPr lang="en-IN" dirty="0"/>
          </a:p>
        </p:txBody>
      </p:sp>
      <p:sp>
        <p:nvSpPr>
          <p:cNvPr id="3" name="Content Placeholder 2"/>
          <p:cNvSpPr>
            <a:spLocks noGrp="1"/>
          </p:cNvSpPr>
          <p:nvPr>
            <p:ph idx="1"/>
          </p:nvPr>
        </p:nvSpPr>
        <p:spPr/>
        <p:txBody>
          <a:bodyPr>
            <a:normAutofit fontScale="62500" lnSpcReduction="20000"/>
          </a:bodyPr>
          <a:lstStyle/>
          <a:p>
            <a:r>
              <a:rPr lang="en-US" dirty="0" smtClean="0"/>
              <a:t>Recent years in India sending flowers through online become very popular, Ferns &amp; Petals , InterFlora ,Blooms villa ,Flora </a:t>
            </a:r>
            <a:r>
              <a:rPr lang="en-US" dirty="0" err="1" smtClean="0"/>
              <a:t>India,MyflowerApp,phoolwala</a:t>
            </a:r>
            <a:r>
              <a:rPr lang="en-US" dirty="0" smtClean="0"/>
              <a:t> are few largest players in online flower delivery. Providing surprise flower gifts and make us happy on special days.</a:t>
            </a:r>
          </a:p>
          <a:p>
            <a:r>
              <a:rPr lang="en-US" dirty="0" smtClean="0"/>
              <a:t>We can get multiple Collection of flowers , wide range of Designs &amp;  Combination of flowers on a click . We can get traditional flowers to exotic flowers on a single click, which we cant see on regular markets.</a:t>
            </a:r>
          </a:p>
          <a:p>
            <a:r>
              <a:rPr lang="en-US" dirty="0" smtClean="0"/>
              <a:t>Online flowers delivery made considerable flower trade &amp; providing opportunity's. We noticed many online company's buying directly from farmers – Transparency added.</a:t>
            </a:r>
          </a:p>
          <a:p>
            <a:r>
              <a:rPr lang="en-US" dirty="0" smtClean="0"/>
              <a:t>In future online flower delivery will reach each and every corner of country(like amazon &amp; flip cart ) , will play major role in future.</a:t>
            </a:r>
          </a:p>
          <a:p>
            <a:r>
              <a:rPr lang="en-US" dirty="0" smtClean="0"/>
              <a:t>Daily basis pooja flower box(lose flowers,strings,small garland mixed combination) supply to households and mid range shops become popular  trend in India .</a:t>
            </a:r>
            <a:endParaRPr lang="en-IN" dirty="0"/>
          </a:p>
        </p:txBody>
      </p:sp>
    </p:spTree>
    <p:extLst>
      <p:ext uri="{BB962C8B-B14F-4D97-AF65-F5344CB8AC3E}">
        <p14:creationId xmlns:p14="http://schemas.microsoft.com/office/powerpoint/2010/main" val="241374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Digital India Impact</a:t>
            </a:r>
            <a:endParaRPr lang="en-IN" dirty="0"/>
          </a:p>
        </p:txBody>
      </p:sp>
      <p:sp>
        <p:nvSpPr>
          <p:cNvPr id="7" name="Content Placeholder 6"/>
          <p:cNvSpPr>
            <a:spLocks noGrp="1"/>
          </p:cNvSpPr>
          <p:nvPr>
            <p:ph idx="1"/>
          </p:nvPr>
        </p:nvSpPr>
        <p:spPr/>
        <p:txBody>
          <a:bodyPr>
            <a:normAutofit fontScale="92500" lnSpcReduction="10000"/>
          </a:bodyPr>
          <a:lstStyle/>
          <a:p>
            <a:r>
              <a:rPr lang="en-US" dirty="0" smtClean="0"/>
              <a:t>Flower business become very simple after online payments started. </a:t>
            </a:r>
            <a:r>
              <a:rPr lang="en-US" dirty="0"/>
              <a:t>R</a:t>
            </a:r>
            <a:r>
              <a:rPr lang="en-US" dirty="0" smtClean="0"/>
              <a:t>egular collection </a:t>
            </a:r>
            <a:r>
              <a:rPr lang="en-US" dirty="0" smtClean="0"/>
              <a:t>system(un accounted), </a:t>
            </a:r>
            <a:r>
              <a:rPr lang="en-US" dirty="0" smtClean="0"/>
              <a:t>credit system has reduced in recent days which help industry growth into next level.</a:t>
            </a:r>
          </a:p>
          <a:p>
            <a:r>
              <a:rPr lang="en-US" dirty="0" smtClean="0"/>
              <a:t>Social media helps to connect farmers traders directly which eliminate middle man considerably </a:t>
            </a:r>
          </a:p>
          <a:p>
            <a:r>
              <a:rPr lang="en-US" dirty="0" smtClean="0"/>
              <a:t>Farmers getting regular markets update, learning growing skills much better</a:t>
            </a:r>
          </a:p>
          <a:p>
            <a:r>
              <a:rPr lang="en-US" dirty="0" smtClean="0"/>
              <a:t>Online flower trade platforms helps transparent trade</a:t>
            </a:r>
            <a:endParaRPr lang="en-IN" dirty="0"/>
          </a:p>
        </p:txBody>
      </p:sp>
    </p:spTree>
    <p:extLst>
      <p:ext uri="{BB962C8B-B14F-4D97-AF65-F5344CB8AC3E}">
        <p14:creationId xmlns:p14="http://schemas.microsoft.com/office/powerpoint/2010/main" val="198107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IFAC &amp; IFAB</a:t>
            </a:r>
            <a:endParaRPr lang="en-IN"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FF0000"/>
                </a:solidFill>
              </a:rPr>
              <a:t>International Flower Auction Center – Hosur</a:t>
            </a:r>
          </a:p>
          <a:p>
            <a:r>
              <a:rPr lang="en-US" dirty="0" smtClean="0"/>
              <a:t>Facility created by state government with investment of 20.20Cr to ensure transparent prices to farmers, where traders can buy flowers using their Mobile Phones from any part of the world.(pre fixed country's allowed). In IFAC middlemens are eliminated &amp; fare prices to farmers has been assured. IFAC can handle 12lack stems of cut flowers per day – 67000 sqft buildup area.</a:t>
            </a:r>
          </a:p>
          <a:p>
            <a:endParaRPr lang="en-US" dirty="0" smtClean="0"/>
          </a:p>
          <a:p>
            <a:r>
              <a:rPr lang="en-US" dirty="0" smtClean="0">
                <a:solidFill>
                  <a:srgbClr val="FF0000"/>
                </a:solidFill>
              </a:rPr>
              <a:t>International Flower Auction – Bengaluru </a:t>
            </a:r>
          </a:p>
          <a:p>
            <a:r>
              <a:rPr lang="en-US" dirty="0" smtClean="0"/>
              <a:t>Past 20 years running market for cut flowers which helps lot of farmers to get into floriculture</a:t>
            </a:r>
          </a:p>
          <a:p>
            <a:r>
              <a:rPr lang="en-US" dirty="0" smtClean="0"/>
              <a:t>Timely payments to farmers and fare prices ensured</a:t>
            </a:r>
          </a:p>
          <a:p>
            <a:r>
              <a:rPr lang="en-US" dirty="0" smtClean="0"/>
              <a:t>Year average 2lack stems per day handling- 32000sqft buildup area</a:t>
            </a:r>
            <a:endParaRPr lang="en-US" dirty="0"/>
          </a:p>
          <a:p>
            <a:r>
              <a:rPr lang="en-US" dirty="0" smtClean="0"/>
              <a:t>Apart from regular traditional flower growers , recent years IT/BT , Corporates  investing into floriculture industry (demand &amp; Government support)</a:t>
            </a:r>
          </a:p>
          <a:p>
            <a:endParaRPr lang="en-IN" dirty="0">
              <a:solidFill>
                <a:srgbClr val="FF0000"/>
              </a:solidFill>
            </a:endParaRPr>
          </a:p>
        </p:txBody>
      </p:sp>
    </p:spTree>
    <p:extLst>
      <p:ext uri="{BB962C8B-B14F-4D97-AF65-F5344CB8AC3E}">
        <p14:creationId xmlns:p14="http://schemas.microsoft.com/office/powerpoint/2010/main" val="566526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1242</Words>
  <Application>Microsoft Office PowerPoint</Application>
  <PresentationFormat>On-screen Show (4:3)</PresentationFormat>
  <Paragraphs>98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Cut Flowers-Opportunities &amp; Trends</vt:lpstr>
      <vt:lpstr>Floriculture - India</vt:lpstr>
      <vt:lpstr>Trends world wide</vt:lpstr>
      <vt:lpstr>Cut Flowers &amp; Loose Flowers</vt:lpstr>
      <vt:lpstr>Flowers Trade</vt:lpstr>
      <vt:lpstr>Recent Trends</vt:lpstr>
      <vt:lpstr>Online Trade – Any Time Any Where</vt:lpstr>
      <vt:lpstr>Digital India Impact</vt:lpstr>
      <vt:lpstr>IFAC &amp; IFAB</vt:lpstr>
      <vt:lpstr>PowerPoint Presentation</vt:lpstr>
      <vt:lpstr>Facts to Consider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 Flowers-Opportunities &amp; Challenges</dc:title>
  <dc:creator>house</dc:creator>
  <cp:lastModifiedBy>User</cp:lastModifiedBy>
  <cp:revision>47</cp:revision>
  <dcterms:created xsi:type="dcterms:W3CDTF">2006-08-16T00:00:00Z</dcterms:created>
  <dcterms:modified xsi:type="dcterms:W3CDTF">2022-10-30T02:04:36Z</dcterms:modified>
</cp:coreProperties>
</file>