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7" r:id="rId2"/>
    <p:sldId id="318" r:id="rId3"/>
    <p:sldId id="326" r:id="rId4"/>
    <p:sldId id="264" r:id="rId5"/>
    <p:sldId id="259" r:id="rId6"/>
    <p:sldId id="329" r:id="rId7"/>
    <p:sldId id="265" r:id="rId8"/>
    <p:sldId id="267" r:id="rId9"/>
    <p:sldId id="327" r:id="rId10"/>
    <p:sldId id="32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2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3A7E3-59F6-4E83-89A7-017BD44346D6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001C9-EFEA-4F5A-B587-79E621D0FE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735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001C9-EFEA-4F5A-B587-79E621D0FE39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138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C50A80-20DD-5C1A-F1A1-DBEEAB189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18A19F-2F14-3FB1-5677-7EF42F84B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286FBA-CC8E-31BD-3A8C-60CE5CC67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F57C7B-69D7-24F5-9D46-79DEBBE7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541C8A-8D52-4B0F-867E-FEA34E4D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266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7C4EA6-FF91-F367-2C07-FAAA6338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F561A2-FD17-CA63-BAE1-2108BADAD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4C9AF9-B8D6-9B49-1E47-FA499FED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115ADB-D1CE-D64E-F2BF-97A06748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2B1DAB-0AED-9703-0761-C49DD257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940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2EF4C20-7A6D-163F-83A7-9EFED534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155BB5-BF25-2543-8CBB-0527B4A2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8755ED-E304-2777-0774-6BAAD95C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33DE9F-07B0-4A9D-C5CD-C783C280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284887-0C0E-73E5-4E77-B787659F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368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B5DD06-A027-9CA1-F4ED-9B0D7824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7BA859-E875-D678-8B53-85030AC5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0AD8C2-2E1C-1859-9479-5EC23749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611380-B7AE-C1AA-7672-0E733E6B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11EA42-EAAC-C1A2-395A-1CB525F4A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565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10D1F1-D3B7-C3D2-DE16-D797F327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3E571C-9C91-EE30-C969-3C742A0C5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DE4B92-7608-B3D2-F211-C7433B623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DC58B7-5C92-C205-F4F2-4B3DC56E3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422A0D-4EF8-1C9C-C967-7F86DA6E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347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55D49-99F4-5DDB-9DA0-B16EF4A7A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4C2FD8-E034-C88C-D512-6937B05B3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F839D29-C766-5C92-6605-DF82C111E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EB092A-068F-25A2-D40F-A6EEDB25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E6D3A38-B6ED-2401-8BC9-896C50A1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F2F1E4-431E-6D87-BC6D-56C7327C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692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3F461-5F52-A4EC-551C-AB4B7B3C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D5D7B2-702C-E7AB-D04D-A63DD663F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D825658-9DF0-3B4D-C834-4ACF3CA69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4BFA4E8-C9E5-2C2C-4CB1-D93A8247E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BE753F8-2447-9BDB-599B-5FC3CD2AC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951A977-ACA0-8C1C-7937-ED40FDE6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22D4CD1-35FA-C46A-5EB9-43872FCA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71A404-67D8-0189-EF32-894BCB61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751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E1E999-017E-AF2F-A7B4-B2D48DE4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94EF33-20CD-7498-35FF-9710966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9AA68B6-9728-D723-095D-AFEE0720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9E79004-5506-2C1F-4681-B4110A47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861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A60C03C-8C65-34AA-F923-D8377454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6BCA739-0E2E-5CD5-5F94-B41F8078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7D58E-AD56-6DA5-6553-BC63C30C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570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0CB864-EFD5-98B1-3D90-A11794CE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9AAB06-981E-DC93-E53F-E4370D80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3A4EFB-A531-A8C7-68CF-4126E1195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5058B9-3C34-68E0-B968-78F4C2F75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F2838A-8DA4-A3D9-4E30-4E339F1A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3439DB-DA18-EA44-A266-5369B3C4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414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949741-191E-D4D2-4F8F-0F723B05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11966C6-C458-B236-0EC7-D3F15D5FD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C388D9-5904-0399-2C01-F0B2551ED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2F9B5F-71DA-0A85-E772-726C512E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18E8F7-3D90-531E-32B6-A105D039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D9E7B1-A82A-B9DF-D58F-85F509C6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685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DC55DF2-661B-7B82-FD1B-70B8FBBC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193934-3CC2-5ED3-9DFB-DE19D9423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A0ED39-BC5C-7D47-D13E-DCAEEACB5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D2E1-52AC-488B-8513-60F341FC3588}" type="datetimeFigureOut">
              <a:rPr lang="en-IN" smtClean="0"/>
              <a:t>30-10-2022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A90014-1510-F218-77F8-8423949AF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F5B854-A107-3B03-F056-47C920315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0A05-39C1-4106-AFB6-9C5C9A9919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666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8D3416-F64E-E380-6FE2-1B8768D5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04002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IN" sz="4000" b="1" dirty="0">
                <a:solidFill>
                  <a:schemeClr val="bg1"/>
                </a:solidFill>
                <a:latin typeface="+mn-lt"/>
              </a:rPr>
              <a:t>Role of Technology &amp; Innovation in Horticulture in India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162C532-F4D1-830A-7952-28E20FC13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IN" sz="3600" b="1" dirty="0" smtClean="0">
                <a:solidFill>
                  <a:schemeClr val="bg1"/>
                </a:solidFill>
              </a:rPr>
              <a:t>Debi Sharma</a:t>
            </a:r>
          </a:p>
          <a:p>
            <a:r>
              <a:rPr lang="en-IN" sz="3600" b="1" dirty="0" smtClean="0">
                <a:solidFill>
                  <a:schemeClr val="bg1"/>
                </a:solidFill>
              </a:rPr>
              <a:t>ICAR-IIHR, Bengaluru</a:t>
            </a:r>
            <a:endParaRPr lang="en-I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932" y="2690036"/>
            <a:ext cx="10515600" cy="1325563"/>
          </a:xfrm>
        </p:spPr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192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ACE975-DE6A-C01F-4707-5D3F42F2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14" y="384583"/>
            <a:ext cx="10826885" cy="81192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IN" b="1" dirty="0" smtClean="0">
                <a:latin typeface="+mn-lt"/>
              </a:rPr>
              <a:t>                   </a:t>
            </a:r>
            <a:r>
              <a:rPr lang="en-IN" b="1" dirty="0" smtClean="0">
                <a:solidFill>
                  <a:schemeClr val="bg1"/>
                </a:solidFill>
                <a:latin typeface="+mn-lt"/>
              </a:rPr>
              <a:t>Innovations in </a:t>
            </a:r>
            <a:r>
              <a:rPr lang="en-IN" b="1" dirty="0">
                <a:solidFill>
                  <a:schemeClr val="bg1"/>
                </a:solidFill>
                <a:latin typeface="+mn-lt"/>
              </a:rPr>
              <a:t>Horticulture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04DA12-00F4-F1E5-A066-4ACD2DA8B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56" y="1514340"/>
            <a:ext cx="10744200" cy="4351338"/>
          </a:xfrm>
        </p:spPr>
        <p:txBody>
          <a:bodyPr>
            <a:normAutofit fontScale="92500" lnSpcReduction="20000"/>
          </a:bodyPr>
          <a:lstStyle/>
          <a:p>
            <a:r>
              <a:rPr lang="en-IN" dirty="0"/>
              <a:t>Technological </a:t>
            </a:r>
            <a:r>
              <a:rPr lang="en-IN" dirty="0" smtClean="0"/>
              <a:t>Innovations - played </a:t>
            </a:r>
            <a:r>
              <a:rPr lang="en-IN" dirty="0"/>
              <a:t>a significant role in horticultural development in India.</a:t>
            </a:r>
          </a:p>
          <a:p>
            <a:r>
              <a:rPr lang="en-US" dirty="0"/>
              <a:t>The Horticulture sector in India </a:t>
            </a:r>
            <a:r>
              <a:rPr lang="en-US" dirty="0" smtClean="0"/>
              <a:t>produces </a:t>
            </a:r>
            <a:r>
              <a:rPr lang="en-US" dirty="0"/>
              <a:t>around 340 million tons of products and contributes </a:t>
            </a:r>
            <a:r>
              <a:rPr lang="en-US" dirty="0" smtClean="0"/>
              <a:t>to about </a:t>
            </a:r>
            <a:r>
              <a:rPr lang="en-US" dirty="0"/>
              <a:t>33% of the Gross Value Addition (GDA).</a:t>
            </a:r>
          </a:p>
          <a:p>
            <a:r>
              <a:rPr lang="en-US" dirty="0"/>
              <a:t> Productivity of horticultural crops increased by 38%  </a:t>
            </a:r>
            <a:r>
              <a:rPr lang="en-US" dirty="0" smtClean="0"/>
              <a:t>between </a:t>
            </a:r>
            <a:r>
              <a:rPr lang="en-US" dirty="0"/>
              <a:t>2004-05 and 2019-20.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High yielding, </a:t>
            </a:r>
            <a:r>
              <a:rPr lang="en-US" dirty="0">
                <a:solidFill>
                  <a:srgbClr val="0000FF"/>
                </a:solidFill>
              </a:rPr>
              <a:t>disease </a:t>
            </a:r>
            <a:r>
              <a:rPr lang="en-US" dirty="0" smtClean="0">
                <a:solidFill>
                  <a:srgbClr val="0000FF"/>
                </a:solidFill>
              </a:rPr>
              <a:t>resistant, high quality, varieties</a:t>
            </a:r>
            <a:endParaRPr lang="en-US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Innovative production technologies </a:t>
            </a:r>
            <a:r>
              <a:rPr lang="en-US" dirty="0" smtClean="0">
                <a:solidFill>
                  <a:srgbClr val="0000FF"/>
                </a:solidFill>
              </a:rPr>
              <a:t>&amp; interventions for higher seed/planting material production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Post Harvest Management, uniform ripening, increasing shelf life</a:t>
            </a:r>
            <a:endParaRPr lang="en-US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Plant </a:t>
            </a:r>
            <a:r>
              <a:rPr lang="en-US" dirty="0" smtClean="0">
                <a:solidFill>
                  <a:srgbClr val="0000FF"/>
                </a:solidFill>
              </a:rPr>
              <a:t>Health </a:t>
            </a:r>
            <a:r>
              <a:rPr lang="en-US" dirty="0">
                <a:solidFill>
                  <a:srgbClr val="0000FF"/>
                </a:solidFill>
              </a:rPr>
              <a:t>Management- Bio </a:t>
            </a:r>
            <a:r>
              <a:rPr lang="en-US" dirty="0" smtClean="0">
                <a:solidFill>
                  <a:srgbClr val="0000FF"/>
                </a:solidFill>
              </a:rPr>
              <a:t>pesticides, Bio </a:t>
            </a:r>
            <a:r>
              <a:rPr lang="en-US" dirty="0" err="1" smtClean="0">
                <a:solidFill>
                  <a:srgbClr val="0000FF"/>
                </a:solidFill>
              </a:rPr>
              <a:t>fertilisers</a:t>
            </a:r>
            <a:r>
              <a:rPr lang="en-US" dirty="0" smtClean="0">
                <a:solidFill>
                  <a:srgbClr val="0000FF"/>
                </a:solidFill>
              </a:rPr>
              <a:t>, insect traps</a:t>
            </a:r>
            <a:endParaRPr lang="en-US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Ensuring Food Safety 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190500"/>
            <a:ext cx="10515600" cy="85248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Varieties for Increased Productivity &amp; Disease Resistance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101" y="1138136"/>
            <a:ext cx="11449455" cy="52625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ICAR-IIHR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Guava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Poorna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Kiran – 32 -38t/ha 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Custard Apple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18 -20 t/ha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Tomato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Rakshak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Abhed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- 100-120 t/ha (MDR)</a:t>
            </a:r>
          </a:p>
          <a:p>
            <a:pPr>
              <a:spcBef>
                <a:spcPts val="0"/>
              </a:spcBef>
            </a:pP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Chilli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Tejasvi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Gagan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Saanvi,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Tanvi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5-6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t/ha(LCV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(Powdery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Mildew  &amp; Virus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resistant)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French Bean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Arjun -18t/ha (YMV)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Watermelon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Shyama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60-70 t/ha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Musk melon -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Siri – 25t/ha</a:t>
            </a:r>
          </a:p>
          <a:p>
            <a:pPr>
              <a:spcBef>
                <a:spcPts val="0"/>
              </a:spcBef>
            </a:pP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Ridgegourd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Vikram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34t/ha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Tuberose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Prajwal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17t/ha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Velvet bean –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Dhanvantari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Shubra – 4-4.5t  /ha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IN" sz="2000" dirty="0" smtClean="0">
                <a:cs typeface="Arial" panose="020B0604020202020204" pitchFamily="34" charset="0"/>
              </a:rPr>
              <a:t>Coconut</a:t>
            </a:r>
            <a:r>
              <a:rPr lang="en-IN" sz="2000" dirty="0">
                <a:cs typeface="Arial" panose="020B0604020202020204" pitchFamily="34" charset="0"/>
              </a:rPr>
              <a:t>: </a:t>
            </a:r>
            <a:r>
              <a:rPr lang="en-US" sz="2000" dirty="0">
                <a:cs typeface="Calibri" panose="020F0502020204030204" pitchFamily="34" charset="0"/>
              </a:rPr>
              <a:t>Chandra </a:t>
            </a:r>
            <a:r>
              <a:rPr lang="en-US" sz="2000" dirty="0" err="1" smtClean="0">
                <a:cs typeface="Calibri" panose="020F0502020204030204" pitchFamily="34" charset="0"/>
              </a:rPr>
              <a:t>Sankara</a:t>
            </a:r>
            <a:r>
              <a:rPr lang="en-US" sz="2000" dirty="0">
                <a:cs typeface="Calibri" panose="020F0502020204030204" pitchFamily="34" charset="0"/>
              </a:rPr>
              <a:t>, </a:t>
            </a:r>
            <a:r>
              <a:rPr lang="en-US" sz="2000" dirty="0" err="1">
                <a:cs typeface="Calibri" panose="020F0502020204030204" pitchFamily="34" charset="0"/>
              </a:rPr>
              <a:t>Chowghat</a:t>
            </a:r>
            <a:r>
              <a:rPr lang="en-US" sz="2000" dirty="0">
                <a:cs typeface="Calibri" panose="020F0502020204030204" pitchFamily="34" charset="0"/>
              </a:rPr>
              <a:t> Orange </a:t>
            </a:r>
            <a:r>
              <a:rPr lang="en-US" sz="2000" dirty="0" smtClean="0">
                <a:cs typeface="Calibri" panose="020F0502020204030204" pitchFamily="34" charset="0"/>
              </a:rPr>
              <a:t>Dwarf</a:t>
            </a:r>
            <a:r>
              <a:rPr lang="en-US" sz="2000" b="1" dirty="0" smtClean="0"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cs typeface="Calibri" panose="020F0502020204030204" pitchFamily="34" charset="0"/>
              </a:rPr>
              <a:t>   </a:t>
            </a:r>
            <a:r>
              <a:rPr lang="en-IN" sz="2000" dirty="0" err="1" smtClean="0">
                <a:cs typeface="Arial" panose="020B0604020202020204" pitchFamily="34" charset="0"/>
              </a:rPr>
              <a:t>Kalpashree</a:t>
            </a:r>
            <a:r>
              <a:rPr lang="en-IN" sz="2000" dirty="0" smtClean="0">
                <a:cs typeface="Arial" panose="020B0604020202020204" pitchFamily="34" charset="0"/>
              </a:rPr>
              <a:t> (Resistant </a:t>
            </a:r>
            <a:r>
              <a:rPr lang="en-IN" sz="2000" dirty="0">
                <a:cs typeface="Arial" panose="020B0604020202020204" pitchFamily="34" charset="0"/>
              </a:rPr>
              <a:t>to root </a:t>
            </a:r>
            <a:r>
              <a:rPr lang="en-IN" sz="2000" dirty="0" smtClean="0">
                <a:cs typeface="Arial" panose="020B0604020202020204" pitchFamily="34" charset="0"/>
              </a:rPr>
              <a:t>wilt </a:t>
            </a:r>
            <a:r>
              <a:rPr lang="en-US" sz="2000" dirty="0" smtClean="0">
                <a:cs typeface="Arial" panose="020B0604020202020204" pitchFamily="34" charset="0"/>
              </a:rPr>
              <a:t>-</a:t>
            </a:r>
            <a:r>
              <a:rPr lang="en-US" sz="2000" b="1" dirty="0" smtClean="0">
                <a:cs typeface="Calibri" panose="020F0502020204030204" pitchFamily="34" charset="0"/>
              </a:rPr>
              <a:t>ICAR-CPCRI</a:t>
            </a:r>
            <a:r>
              <a:rPr lang="en-US" sz="2000" dirty="0" smtClean="0">
                <a:cs typeface="Arial" panose="020B0604020202020204" pitchFamily="34" charset="0"/>
              </a:rPr>
              <a:t>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smtClean="0">
                <a:cs typeface="Arial" panose="020B0604020202020204" pitchFamily="34" charset="0"/>
              </a:rPr>
              <a:t>    </a:t>
            </a:r>
            <a:r>
              <a:rPr lang="en-US" sz="2000" dirty="0" smtClean="0"/>
              <a:t>2 to 6 fold increase in yield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753" y="1210198"/>
            <a:ext cx="1673158" cy="1121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274" t="11534" r="7863" b="4697"/>
          <a:stretch/>
        </p:blipFill>
        <p:spPr>
          <a:xfrm>
            <a:off x="8268512" y="1196501"/>
            <a:ext cx="1498060" cy="1146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370" y="5032341"/>
            <a:ext cx="1610937" cy="1144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314" y="5079126"/>
            <a:ext cx="1585610" cy="1117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625" y="2575942"/>
            <a:ext cx="1474830" cy="1107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726" y="2509735"/>
            <a:ext cx="1140152" cy="1228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421" y="2538920"/>
            <a:ext cx="1032777" cy="1200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-1134" t="45060" r="1134" b="-668"/>
          <a:stretch/>
        </p:blipFill>
        <p:spPr>
          <a:xfrm>
            <a:off x="9520017" y="2597285"/>
            <a:ext cx="2134756" cy="10894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5501" y="3822965"/>
            <a:ext cx="990345" cy="1938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2358" y="1216659"/>
            <a:ext cx="1274866" cy="962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865" y="3854749"/>
            <a:ext cx="643016" cy="1007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7750" y="1147270"/>
            <a:ext cx="1215153" cy="90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5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9660D3-A29D-4293-CF10-768D5760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6225"/>
            <a:ext cx="8369300" cy="625475"/>
          </a:xfr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Innovative Production Technologies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B8BF9-F7F5-A742-6E86-452C5B34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4122906" cy="34208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Stocks  </a:t>
            </a:r>
          </a:p>
          <a:p>
            <a:pPr marL="0" indent="0">
              <a:buNone/>
            </a:pPr>
            <a:r>
              <a:rPr lang="en-IN" sz="1800" dirty="0">
                <a:cs typeface="Arial" panose="020B0604020202020204" pitchFamily="34" charset="0"/>
              </a:rPr>
              <a:t>Grape : </a:t>
            </a:r>
            <a:r>
              <a:rPr lang="en-IN" sz="1800" dirty="0" err="1">
                <a:cs typeface="Arial" panose="020B0604020202020204" pitchFamily="34" charset="0"/>
              </a:rPr>
              <a:t>Dogridge</a:t>
            </a:r>
            <a:r>
              <a:rPr lang="en-IN" sz="1800" dirty="0">
                <a:cs typeface="Arial" panose="020B0604020202020204" pitchFamily="34" charset="0"/>
              </a:rPr>
              <a:t> and 110R drought and salinity </a:t>
            </a:r>
            <a:r>
              <a:rPr lang="en-IN" sz="1800" dirty="0" smtClean="0">
                <a:cs typeface="Arial" panose="020B0604020202020204" pitchFamily="34" charset="0"/>
              </a:rPr>
              <a:t>( </a:t>
            </a:r>
            <a:r>
              <a:rPr lang="en-IN" sz="1800" dirty="0">
                <a:cs typeface="Arial" panose="020B0604020202020204" pitchFamily="34" charset="0"/>
              </a:rPr>
              <a:t>56% area income gain 790 crores)</a:t>
            </a:r>
          </a:p>
          <a:p>
            <a:pPr marL="0" indent="0">
              <a:buNone/>
            </a:pPr>
            <a:r>
              <a:rPr lang="en-US" sz="1800" dirty="0">
                <a:cs typeface="Arial" panose="020B0604020202020204" pitchFamily="34" charset="0"/>
              </a:rPr>
              <a:t>Citrus rootstock </a:t>
            </a:r>
            <a:r>
              <a:rPr lang="en-US" sz="1800" dirty="0" err="1">
                <a:cs typeface="Arial" panose="020B0604020202020204" pitchFamily="34" charset="0"/>
              </a:rPr>
              <a:t>Alemow</a:t>
            </a:r>
            <a:r>
              <a:rPr lang="en-US" sz="1800" dirty="0">
                <a:cs typeface="Arial" panose="020B0604020202020204" pitchFamily="34" charset="0"/>
              </a:rPr>
              <a:t> : Resistant to Phytophthora (root rot &amp; gummosis)- increased yields two times</a:t>
            </a:r>
            <a:endParaRPr lang="en-IN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N" sz="1800" dirty="0">
                <a:cs typeface="Arial" panose="020B0604020202020204" pitchFamily="34" charset="0"/>
              </a:rPr>
              <a:t>Citrus : Rangpur Lime </a:t>
            </a:r>
            <a:r>
              <a:rPr lang="en-IN" sz="1800" dirty="0" smtClean="0">
                <a:cs typeface="Arial" panose="020B0604020202020204" pitchFamily="34" charset="0"/>
              </a:rPr>
              <a:t>– drought resistance</a:t>
            </a:r>
            <a:endParaRPr lang="en-IN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N" sz="1800" dirty="0">
                <a:cs typeface="Arial" panose="020B0604020202020204" pitchFamily="34" charset="0"/>
              </a:rPr>
              <a:t>Mango : </a:t>
            </a:r>
            <a:r>
              <a:rPr lang="en-IN" sz="1800" dirty="0" err="1" smtClean="0">
                <a:cs typeface="Arial" panose="020B0604020202020204" pitchFamily="34" charset="0"/>
              </a:rPr>
              <a:t>Vellaikulamban</a:t>
            </a:r>
            <a:r>
              <a:rPr lang="en-IN" sz="1800" dirty="0" smtClean="0">
                <a:cs typeface="Arial" panose="020B0604020202020204" pitchFamily="34" charset="0"/>
              </a:rPr>
              <a:t> –dwarfing</a:t>
            </a:r>
          </a:p>
          <a:p>
            <a:pPr marL="0" indent="0">
              <a:buNone/>
            </a:pPr>
            <a:r>
              <a:rPr lang="en-IN" sz="1800" b="1" dirty="0" smtClean="0">
                <a:cs typeface="Arial" panose="020B0604020202020204" pitchFamily="34" charset="0"/>
              </a:rPr>
              <a:t>(ICAR –IIHR)</a:t>
            </a:r>
            <a:endParaRPr lang="en-IN" sz="1800" b="1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246944-E6F8-2F17-A0CE-1C6EE7DF4752}"/>
              </a:ext>
            </a:extLst>
          </p:cNvPr>
          <p:cNvSpPr txBox="1"/>
          <p:nvPr/>
        </p:nvSpPr>
        <p:spPr>
          <a:xfrm>
            <a:off x="4621449" y="1200121"/>
            <a:ext cx="402644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High Density planting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Plant </a:t>
            </a:r>
            <a:r>
              <a:rPr lang="en-US" sz="2400" dirty="0" smtClean="0">
                <a:solidFill>
                  <a:srgbClr val="C00000"/>
                </a:solidFill>
              </a:rPr>
              <a:t>Architecture Engineering </a:t>
            </a:r>
            <a:r>
              <a:rPr lang="en-US" dirty="0" smtClean="0"/>
              <a:t>Enhancing </a:t>
            </a:r>
            <a:r>
              <a:rPr lang="en-US" dirty="0"/>
              <a:t>resource efficiency , quality of produce  and reduced cost of </a:t>
            </a:r>
            <a:r>
              <a:rPr lang="en-US" dirty="0" smtClean="0"/>
              <a:t>production</a:t>
            </a:r>
          </a:p>
          <a:p>
            <a:r>
              <a:rPr lang="en-IN" dirty="0" smtClean="0"/>
              <a:t>Y-trellis system for Mango, </a:t>
            </a:r>
            <a:r>
              <a:rPr lang="en-IN" dirty="0" smtClean="0"/>
              <a:t>Grape</a:t>
            </a:r>
          </a:p>
          <a:p>
            <a:r>
              <a:rPr lang="en-IN" dirty="0" smtClean="0"/>
              <a:t>HDP </a:t>
            </a:r>
            <a:r>
              <a:rPr lang="en-IN" smtClean="0"/>
              <a:t>in guava, fig</a:t>
            </a:r>
            <a:r>
              <a:rPr lang="en-IN" smtClean="0"/>
              <a:t> </a:t>
            </a:r>
            <a:r>
              <a:rPr lang="en-IN" dirty="0" smtClean="0"/>
              <a:t>(</a:t>
            </a:r>
            <a:r>
              <a:rPr lang="en-IN" b="1" dirty="0" smtClean="0"/>
              <a:t>ICAR-IIHR)</a:t>
            </a: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8933235" y="599370"/>
            <a:ext cx="29080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New Generation Tissue Culture System</a:t>
            </a:r>
          </a:p>
          <a:p>
            <a:r>
              <a:rPr lang="en-US" b="1" dirty="0" smtClean="0"/>
              <a:t>ICAR-NRCB</a:t>
            </a:r>
            <a:r>
              <a:rPr lang="en-US" dirty="0" smtClean="0"/>
              <a:t> - </a:t>
            </a:r>
          </a:p>
          <a:p>
            <a:r>
              <a:rPr lang="en-US" dirty="0" smtClean="0"/>
              <a:t>customized </a:t>
            </a:r>
            <a:r>
              <a:rPr lang="en-US" dirty="0"/>
              <a:t>bioreactor (SERV) and standardized the protocol for mass multiplication of Bananas using somatic </a:t>
            </a:r>
            <a:r>
              <a:rPr lang="en-US" dirty="0" smtClean="0"/>
              <a:t>embryos. </a:t>
            </a:r>
            <a:endParaRPr lang="en-US" dirty="0"/>
          </a:p>
          <a:p>
            <a:r>
              <a:rPr lang="en-US" dirty="0"/>
              <a:t>One ml of Embryogenic cell suspension can produce approx. 40000 (cultivar specific) plants within 160 </a:t>
            </a:r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30654" y="5132018"/>
            <a:ext cx="4074289" cy="12311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Aeroponic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system </a:t>
            </a:r>
            <a:r>
              <a:rPr lang="en-US" dirty="0" smtClean="0"/>
              <a:t>for potato </a:t>
            </a:r>
            <a:r>
              <a:rPr lang="en-US" dirty="0" err="1" smtClean="0"/>
              <a:t>minituber</a:t>
            </a:r>
            <a:r>
              <a:rPr lang="en-US" dirty="0" smtClean="0"/>
              <a:t> production - 7 </a:t>
            </a:r>
            <a:r>
              <a:rPr lang="en-US" dirty="0"/>
              <a:t>to </a:t>
            </a:r>
            <a:r>
              <a:rPr lang="en-US" dirty="0" smtClean="0"/>
              <a:t>10 </a:t>
            </a:r>
            <a:r>
              <a:rPr lang="en-US" dirty="0"/>
              <a:t>times more number of </a:t>
            </a:r>
            <a:r>
              <a:rPr lang="en-US" dirty="0" err="1"/>
              <a:t>minitubers</a:t>
            </a:r>
            <a:r>
              <a:rPr lang="en-US" dirty="0"/>
              <a:t> from in-vitro </a:t>
            </a:r>
            <a:r>
              <a:rPr lang="en-US" dirty="0" smtClean="0"/>
              <a:t>plantlets </a:t>
            </a:r>
            <a:r>
              <a:rPr lang="en-US" b="1" dirty="0" smtClean="0"/>
              <a:t>(ICAR-CPRI)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371" y="3268494"/>
            <a:ext cx="2543835" cy="1478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99" y="4824920"/>
            <a:ext cx="3066846" cy="1811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327" y="447806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204" y="384580"/>
            <a:ext cx="11099260" cy="802194"/>
          </a:xfr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2400" b="1" dirty="0">
                <a:solidFill>
                  <a:schemeClr val="bg1"/>
                </a:solidFill>
              </a:rPr>
              <a:t>Seed and </a:t>
            </a:r>
            <a:r>
              <a:rPr lang="en-IN" sz="2400" b="1" dirty="0" smtClean="0">
                <a:solidFill>
                  <a:schemeClr val="bg1"/>
                </a:solidFill>
              </a:rPr>
              <a:t>Planting Material Production </a:t>
            </a:r>
            <a:r>
              <a:rPr lang="en-IN" sz="2400" b="1" dirty="0">
                <a:solidFill>
                  <a:schemeClr val="bg1"/>
                </a:solidFill>
              </a:rPr>
              <a:t>under Seed Village </a:t>
            </a:r>
            <a:r>
              <a:rPr lang="en-IN" sz="2400" b="1" dirty="0" smtClean="0">
                <a:solidFill>
                  <a:schemeClr val="bg1"/>
                </a:solidFill>
              </a:rPr>
              <a:t>Concept – A Success Story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20777"/>
            <a:ext cx="6731834" cy="46395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3300" dirty="0"/>
              <a:t>Group of farmers in a village /villages  is </a:t>
            </a:r>
            <a:r>
              <a:rPr lang="en-IN" sz="3300" dirty="0" smtClean="0"/>
              <a:t>selected - Agreement </a:t>
            </a:r>
            <a:r>
              <a:rPr lang="en-IN" sz="3300" dirty="0"/>
              <a:t>to procure seed at predetermined price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3300" dirty="0" smtClean="0"/>
              <a:t>Seed </a:t>
            </a:r>
            <a:r>
              <a:rPr lang="en-IN" sz="3300" dirty="0"/>
              <a:t>production programme is mainly concentrated </a:t>
            </a:r>
            <a:r>
              <a:rPr lang="en-IN" sz="3300" dirty="0" smtClean="0"/>
              <a:t>in </a:t>
            </a:r>
            <a:r>
              <a:rPr lang="en-IN" sz="3300" dirty="0" err="1" smtClean="0"/>
              <a:t>Davanagere</a:t>
            </a:r>
            <a:r>
              <a:rPr lang="en-IN" sz="3300" dirty="0"/>
              <a:t>, </a:t>
            </a:r>
            <a:r>
              <a:rPr lang="en-IN" sz="3300" dirty="0" err="1"/>
              <a:t>Chitradurga</a:t>
            </a:r>
            <a:r>
              <a:rPr lang="en-IN" sz="3300" dirty="0"/>
              <a:t>, </a:t>
            </a:r>
            <a:r>
              <a:rPr lang="en-IN" sz="3300" dirty="0" err="1"/>
              <a:t>Haveri</a:t>
            </a:r>
            <a:r>
              <a:rPr lang="en-IN" sz="3300" dirty="0"/>
              <a:t>, </a:t>
            </a:r>
            <a:r>
              <a:rPr lang="en-IN" sz="3300" dirty="0" smtClean="0"/>
              <a:t>Bengaluru rural</a:t>
            </a:r>
            <a:r>
              <a:rPr lang="en-IN" sz="3300" dirty="0"/>
              <a:t>, </a:t>
            </a:r>
            <a:r>
              <a:rPr lang="en-IN" sz="3300" dirty="0" err="1"/>
              <a:t>Mandya</a:t>
            </a:r>
            <a:r>
              <a:rPr lang="en-IN" sz="3300" dirty="0"/>
              <a:t>, </a:t>
            </a:r>
            <a:r>
              <a:rPr lang="en-IN" sz="3300" dirty="0" err="1"/>
              <a:t>Ramanagar</a:t>
            </a:r>
            <a:r>
              <a:rPr lang="en-IN" sz="3300" dirty="0"/>
              <a:t>, </a:t>
            </a:r>
            <a:r>
              <a:rPr lang="en-IN" sz="3300" dirty="0" err="1"/>
              <a:t>Tumkur</a:t>
            </a:r>
            <a:r>
              <a:rPr lang="en-IN" sz="3300" dirty="0"/>
              <a:t>,    </a:t>
            </a:r>
            <a:r>
              <a:rPr lang="en-IN" sz="3300" dirty="0" err="1"/>
              <a:t>Koppal</a:t>
            </a:r>
            <a:r>
              <a:rPr lang="en-IN" sz="3300" dirty="0"/>
              <a:t> and </a:t>
            </a:r>
            <a:r>
              <a:rPr lang="en-IN" sz="3300" dirty="0" err="1"/>
              <a:t>Chikkaballapur</a:t>
            </a:r>
            <a:r>
              <a:rPr lang="en-IN" sz="3300" dirty="0"/>
              <a:t> districts of </a:t>
            </a:r>
            <a:r>
              <a:rPr lang="en-IN" sz="3300" dirty="0" smtClean="0"/>
              <a:t>Karnataka, </a:t>
            </a:r>
            <a:r>
              <a:rPr lang="en-IN" sz="3300" dirty="0" err="1" smtClean="0"/>
              <a:t>Krinshnagiri</a:t>
            </a:r>
            <a:r>
              <a:rPr lang="en-IN" sz="3300" dirty="0" smtClean="0"/>
              <a:t> </a:t>
            </a:r>
            <a:r>
              <a:rPr lang="en-IN" sz="3300" dirty="0"/>
              <a:t>&amp; </a:t>
            </a:r>
            <a:r>
              <a:rPr lang="en-IN" sz="3300" dirty="0" err="1"/>
              <a:t>Dharmapuri</a:t>
            </a:r>
            <a:r>
              <a:rPr lang="en-IN" sz="3300" dirty="0"/>
              <a:t> districts in Tamil </a:t>
            </a:r>
            <a:r>
              <a:rPr lang="en-IN" sz="3300" dirty="0" smtClean="0"/>
              <a:t>Nadu, </a:t>
            </a:r>
            <a:r>
              <a:rPr lang="en-IN" sz="3300" dirty="0" err="1" smtClean="0"/>
              <a:t>Ananthapur</a:t>
            </a:r>
            <a:r>
              <a:rPr lang="en-IN" sz="3300" dirty="0" smtClean="0"/>
              <a:t> </a:t>
            </a:r>
            <a:r>
              <a:rPr lang="en-IN" sz="3300" dirty="0"/>
              <a:t>in Andhra </a:t>
            </a:r>
            <a:r>
              <a:rPr lang="en-IN" sz="3300" dirty="0" smtClean="0"/>
              <a:t>Pradesh &amp; Nasik </a:t>
            </a:r>
            <a:r>
              <a:rPr lang="en-IN" sz="3300" dirty="0"/>
              <a:t>in </a:t>
            </a:r>
            <a:r>
              <a:rPr lang="en-IN" sz="3300" dirty="0" err="1"/>
              <a:t>Maharastra</a:t>
            </a:r>
            <a:endParaRPr lang="en-IN" sz="3300" dirty="0"/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N" sz="3300" dirty="0" smtClean="0"/>
              <a:t>Around </a:t>
            </a:r>
            <a:r>
              <a:rPr lang="en-IN" sz="3300" dirty="0"/>
              <a:t>43 tonnes of Vegetable seed,  </a:t>
            </a:r>
            <a:r>
              <a:rPr lang="en-IN" sz="3300" dirty="0" smtClean="0"/>
              <a:t>2.23 lakh </a:t>
            </a:r>
            <a:r>
              <a:rPr lang="en-IN" sz="3300" dirty="0"/>
              <a:t>fruit plants,  13 lakh ornamental &amp; 1.11 lakh   medicinal &amp; aromatic planting material worth about Rs. 9.00 </a:t>
            </a:r>
            <a:r>
              <a:rPr lang="en-IN" sz="3300" dirty="0" err="1"/>
              <a:t>crores</a:t>
            </a:r>
            <a:r>
              <a:rPr lang="en-IN" sz="3300" dirty="0"/>
              <a:t>, were produced during 2021-22.</a:t>
            </a:r>
            <a:r>
              <a:rPr lang="en-US" sz="3300" dirty="0"/>
              <a:t>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About 70 farmers </a:t>
            </a:r>
            <a:r>
              <a:rPr lang="en-US" sz="3300" dirty="0" smtClean="0"/>
              <a:t>benefitted </a:t>
            </a:r>
            <a:r>
              <a:rPr lang="en-US" sz="3300" dirty="0"/>
              <a:t>by this programme during 2021-22. Farmers are getting at least 2 times more income from seed crop than from commercial crop </a:t>
            </a:r>
            <a:r>
              <a:rPr lang="en-US" sz="3300" dirty="0" smtClean="0"/>
              <a:t>production – guaranteed income.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 smtClean="0"/>
              <a:t>Sale linked to SBI’s </a:t>
            </a:r>
            <a:r>
              <a:rPr lang="en-US" sz="3300" dirty="0" err="1" smtClean="0"/>
              <a:t>Yono</a:t>
            </a:r>
            <a:r>
              <a:rPr lang="en-US" sz="3300" dirty="0" smtClean="0"/>
              <a:t> app and </a:t>
            </a:r>
            <a:r>
              <a:rPr lang="en-US" sz="3300" b="1" dirty="0" smtClean="0"/>
              <a:t>ICAR-IIHR</a:t>
            </a:r>
            <a:r>
              <a:rPr lang="en-US" sz="3300" dirty="0" smtClean="0"/>
              <a:t> website</a:t>
            </a:r>
            <a:endParaRPr lang="en-US" sz="3300" dirty="0"/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75F441-EEB2-4B21-A47F-DB90F3E71C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9943" y="1634239"/>
            <a:ext cx="1857388" cy="101486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2A3C0D-E37C-416A-9A7A-A39DC40D6D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5740" y="1222603"/>
            <a:ext cx="1000132" cy="1856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1F9B2ED-E95E-495B-B420-103650ADC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97" y="1347891"/>
            <a:ext cx="1434787" cy="95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979" t="3547" r="13197" b="1598"/>
          <a:stretch/>
        </p:blipFill>
        <p:spPr>
          <a:xfrm>
            <a:off x="7626483" y="2344366"/>
            <a:ext cx="1692613" cy="4042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646" y="3184650"/>
            <a:ext cx="1926503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2834" y="4640092"/>
            <a:ext cx="1558047" cy="15580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913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Post Harvest Management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838" y="1089498"/>
            <a:ext cx="10847962" cy="5087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400" b="1" dirty="0" smtClean="0"/>
              <a:t>New </a:t>
            </a:r>
            <a:r>
              <a:rPr lang="en-US" sz="2400" b="1" dirty="0"/>
              <a:t>generation controlled onion storage structure </a:t>
            </a:r>
            <a:endParaRPr lang="en-US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Capacity </a:t>
            </a:r>
            <a:r>
              <a:rPr lang="en-US" sz="2000" dirty="0"/>
              <a:t>to store onions for six months with </a:t>
            </a:r>
            <a:r>
              <a:rPr lang="en-US" sz="2000" dirty="0" smtClean="0"/>
              <a:t>minimum </a:t>
            </a:r>
            <a:r>
              <a:rPr lang="en-US" sz="2000" dirty="0"/>
              <a:t>storage loss of only 15% </a:t>
            </a:r>
            <a:r>
              <a:rPr lang="en-US" sz="2000" dirty="0" smtClean="0"/>
              <a:t>( varying </a:t>
            </a:r>
            <a:r>
              <a:rPr lang="en-US" sz="2000" dirty="0"/>
              <a:t>capacities </a:t>
            </a:r>
            <a:r>
              <a:rPr lang="en-US" sz="2000" dirty="0" smtClean="0"/>
              <a:t>of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/>
              <a:t>&lt; 1 </a:t>
            </a:r>
            <a:r>
              <a:rPr lang="en-US" sz="2000" dirty="0" err="1"/>
              <a:t>tonne</a:t>
            </a:r>
            <a:r>
              <a:rPr lang="en-US" sz="2000" dirty="0"/>
              <a:t>, 2tonnes, to </a:t>
            </a:r>
            <a:r>
              <a:rPr lang="en-US" sz="2000" dirty="0" smtClean="0"/>
              <a:t>2000tonnes - </a:t>
            </a:r>
            <a:r>
              <a:rPr lang="en-US" sz="2000" b="1" dirty="0" smtClean="0"/>
              <a:t>ICAR-DOGR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400" b="1" dirty="0" smtClean="0"/>
              <a:t>Safe </a:t>
            </a:r>
            <a:r>
              <a:rPr lang="en-US" sz="2400" b="1" dirty="0"/>
              <a:t>and low cost ripening technology of fruits </a:t>
            </a:r>
            <a:endParaRPr lang="en-US" sz="2400" dirty="0"/>
          </a:p>
          <a:p>
            <a:r>
              <a:rPr lang="en-US" sz="2000" dirty="0" smtClean="0"/>
              <a:t>A </a:t>
            </a:r>
            <a:r>
              <a:rPr lang="en-US" sz="2000" dirty="0"/>
              <a:t>simple method </a:t>
            </a:r>
            <a:r>
              <a:rPr lang="en-US" sz="2000" dirty="0" smtClean="0"/>
              <a:t>standardized </a:t>
            </a:r>
            <a:r>
              <a:rPr lang="en-US" sz="2000" dirty="0"/>
              <a:t>at </a:t>
            </a:r>
            <a:r>
              <a:rPr lang="en-US" sz="2000" b="1" dirty="0" smtClean="0"/>
              <a:t>ICAR-IIHR</a:t>
            </a:r>
            <a:r>
              <a:rPr lang="en-US" sz="2000" dirty="0" smtClean="0"/>
              <a:t> </a:t>
            </a:r>
            <a:r>
              <a:rPr lang="en-US" sz="2000" dirty="0"/>
              <a:t>for enhancing the ripening process by exposing the fruits to ethylene gas released from liquid </a:t>
            </a:r>
            <a:r>
              <a:rPr lang="en-US" sz="2000" dirty="0" err="1"/>
              <a:t>ethrel</a:t>
            </a:r>
            <a:r>
              <a:rPr lang="en-US" sz="2000" dirty="0"/>
              <a:t>/</a:t>
            </a:r>
            <a:r>
              <a:rPr lang="en-US" sz="2000" dirty="0" err="1"/>
              <a:t>ethephon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Uniform accelerated ripening 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702" y="3683549"/>
            <a:ext cx="2512221" cy="2069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962" y="3150320"/>
            <a:ext cx="2159540" cy="28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0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9660D3-A29D-4293-CF10-768D5760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913"/>
          </a:xfr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Plant Health Management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B8BF9-F7F5-A742-6E86-452C5B34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076" y="3384999"/>
            <a:ext cx="4787863" cy="197494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Micronutrient formulations custom made to suit specific crop needs-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Arka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Banana special,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Arka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Vegetable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special,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err="1" smtClean="0">
                <a:solidFill>
                  <a:schemeClr val="accent5">
                    <a:lumMod val="75000"/>
                  </a:schemeClr>
                </a:solidFill>
              </a:rPr>
              <a:t>Arka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Mango special</a:t>
            </a:r>
          </a:p>
          <a:p>
            <a:r>
              <a:rPr lang="en-US" sz="2000" dirty="0"/>
              <a:t>Notified  by </a:t>
            </a:r>
            <a:r>
              <a:rPr lang="en-US" sz="2000" dirty="0" err="1"/>
              <a:t>GoK</a:t>
            </a:r>
            <a:r>
              <a:rPr lang="en-US" sz="2000" dirty="0"/>
              <a:t> as per FCO</a:t>
            </a: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9A237F-A226-8B6D-6C4B-15EE4F516CF1}"/>
              </a:ext>
            </a:extLst>
          </p:cNvPr>
          <p:cNvSpPr txBox="1"/>
          <p:nvPr/>
        </p:nvSpPr>
        <p:spPr>
          <a:xfrm>
            <a:off x="619328" y="1134425"/>
            <a:ext cx="60579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Bio </a:t>
            </a:r>
            <a:r>
              <a:rPr lang="en-US" sz="2400" dirty="0" err="1" smtClean="0"/>
              <a:t>fertilisers</a:t>
            </a:r>
            <a:r>
              <a:rPr lang="en-US" sz="2400" dirty="0" smtClean="0"/>
              <a:t> - </a:t>
            </a:r>
            <a:r>
              <a:rPr lang="en-US" sz="2400" dirty="0" err="1"/>
              <a:t>Arka</a:t>
            </a:r>
            <a:r>
              <a:rPr lang="en-US" sz="2400" dirty="0"/>
              <a:t> Microbial consortium-</a:t>
            </a:r>
            <a:r>
              <a:rPr lang="en-US" altLang="en-US" sz="2400" b="1" dirty="0">
                <a:solidFill>
                  <a:srgbClr val="00B050"/>
                </a:solidFill>
              </a:rPr>
              <a:t>A carrier based consortium of beneficial microbes </a:t>
            </a:r>
            <a:r>
              <a:rPr lang="en-US" altLang="en-US" sz="2400" b="1" dirty="0" smtClean="0">
                <a:solidFill>
                  <a:srgbClr val="00B050"/>
                </a:solidFill>
              </a:rPr>
              <a:t>for </a:t>
            </a:r>
            <a:r>
              <a:rPr lang="en-US" altLang="en-US" sz="2400" b="1" dirty="0">
                <a:solidFill>
                  <a:srgbClr val="00B050"/>
                </a:solidFill>
              </a:rPr>
              <a:t>horticultural crop production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AEF79F3-CCEE-541D-759D-3800C0C00B1B}"/>
              </a:ext>
            </a:extLst>
          </p:cNvPr>
          <p:cNvGrpSpPr/>
          <p:nvPr/>
        </p:nvGrpSpPr>
        <p:grpSpPr>
          <a:xfrm>
            <a:off x="588174" y="2568627"/>
            <a:ext cx="4172706" cy="2705013"/>
            <a:chOff x="665994" y="3609486"/>
            <a:chExt cx="3993395" cy="285497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2858CE6-3EE3-076D-2AEA-383DE0FF1136}"/>
                </a:ext>
              </a:extLst>
            </p:cNvPr>
            <p:cNvSpPr txBox="1"/>
            <p:nvPr/>
          </p:nvSpPr>
          <p:spPr>
            <a:xfrm>
              <a:off x="665994" y="3609486"/>
              <a:ext cx="3993395" cy="10895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Arka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Fermented Cocopeat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A novel substrate for  seedling production </a:t>
              </a:r>
            </a:p>
          </p:txBody>
        </p:sp>
        <p:pic>
          <p:nvPicPr>
            <p:cNvPr id="10" name="Picture 1" descr="F:\VTIC photo\101MSDCF\DSC04224.JPG">
              <a:extLst>
                <a:ext uri="{FF2B5EF4-FFF2-40B4-BE49-F238E27FC236}">
                  <a16:creationId xmlns="" xmlns:a16="http://schemas.microsoft.com/office/drawing/2014/main" id="{5A68B0B1-818F-5BA1-BACD-9932061F3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94" y="4975775"/>
              <a:ext cx="3810001" cy="14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Content Placeholder 4">
            <a:extLst>
              <a:ext uri="{FF2B5EF4-FFF2-40B4-BE49-F238E27FC236}">
                <a16:creationId xmlns="" xmlns:a16="http://schemas.microsoft.com/office/drawing/2014/main" id="{31A49B4C-0781-250C-0728-DE3139082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1219" y="1206500"/>
            <a:ext cx="3807580" cy="208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2" descr="C:\Users\admin\Pictures\itmu meeting on commercialisation of technologies 10 september 2009\IMG_1636.jpg">
            <a:extLst>
              <a:ext uri="{FF2B5EF4-FFF2-40B4-BE49-F238E27FC236}">
                <a16:creationId xmlns="" xmlns:a16="http://schemas.microsoft.com/office/drawing/2014/main" id="{79DC8CEC-4BBE-72A7-44CE-2DD29B84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7360" b="7414"/>
          <a:stretch>
            <a:fillRect/>
          </a:stretch>
        </p:blipFill>
        <p:spPr bwMode="auto">
          <a:xfrm>
            <a:off x="9909978" y="3957667"/>
            <a:ext cx="1214437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21531" y="5380672"/>
            <a:ext cx="62808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ICAR-IISR </a:t>
            </a:r>
            <a:r>
              <a:rPr lang="en-US" dirty="0"/>
              <a:t>developed ‘A Novel Method of Storing and Delivering PGPR/ Microbes through </a:t>
            </a:r>
            <a:r>
              <a:rPr lang="en-US" dirty="0" err="1"/>
              <a:t>Biocapsules</a:t>
            </a:r>
            <a:r>
              <a:rPr lang="en-US" dirty="0"/>
              <a:t>’- An alternative to existing </a:t>
            </a:r>
            <a:r>
              <a:rPr lang="en-US" dirty="0" err="1"/>
              <a:t>biofertilizer</a:t>
            </a:r>
            <a:r>
              <a:rPr lang="en-US" dirty="0"/>
              <a:t> formulation (talc/ liquid/peat based etc.)</a:t>
            </a:r>
          </a:p>
          <a:p>
            <a:r>
              <a:rPr lang="en-US" dirty="0"/>
              <a:t>Process involves encapsulating any agriculturally important microorganism in a </a:t>
            </a:r>
            <a:r>
              <a:rPr lang="en-US" dirty="0" err="1"/>
              <a:t>gelatine</a:t>
            </a:r>
            <a:r>
              <a:rPr lang="en-US" dirty="0"/>
              <a:t> capsule.</a:t>
            </a:r>
          </a:p>
        </p:txBody>
      </p:sp>
    </p:spTree>
    <p:extLst>
      <p:ext uri="{BB962C8B-B14F-4D97-AF65-F5344CB8AC3E}">
        <p14:creationId xmlns:p14="http://schemas.microsoft.com/office/powerpoint/2010/main" val="34510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9660D3-A29D-4293-CF10-768D5760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44" y="326215"/>
            <a:ext cx="10515600" cy="714375"/>
          </a:xfrm>
          <a:solidFill>
            <a:schemeClr val="accent6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PHM-Ecofriendly Crop Protection – </a:t>
            </a:r>
            <a:r>
              <a:rPr lang="en-US" sz="3600" dirty="0" err="1" smtClean="0">
                <a:solidFill>
                  <a:schemeClr val="bg1"/>
                </a:solidFill>
              </a:rPr>
              <a:t>Biopesticides</a:t>
            </a:r>
            <a:r>
              <a:rPr lang="en-US" sz="3600" dirty="0" smtClean="0">
                <a:solidFill>
                  <a:schemeClr val="bg1"/>
                </a:solidFill>
              </a:rPr>
              <a:t>, Traps</a:t>
            </a:r>
            <a:endParaRPr lang="en-IN" sz="3600" dirty="0">
              <a:solidFill>
                <a:schemeClr val="bg1"/>
              </a:solidFill>
            </a:endParaRPr>
          </a:p>
        </p:txBody>
      </p:sp>
      <p:grpSp>
        <p:nvGrpSpPr>
          <p:cNvPr id="14" name="Group 21">
            <a:extLst>
              <a:ext uri="{FF2B5EF4-FFF2-40B4-BE49-F238E27FC236}">
                <a16:creationId xmlns="" xmlns:a16="http://schemas.microsoft.com/office/drawing/2014/main" id="{032624C1-0150-8C95-699F-637FAB4D5CF4}"/>
              </a:ext>
            </a:extLst>
          </p:cNvPr>
          <p:cNvGrpSpPr>
            <a:grpSpLocks/>
          </p:cNvGrpSpPr>
          <p:nvPr/>
        </p:nvGrpSpPr>
        <p:grpSpPr bwMode="auto">
          <a:xfrm>
            <a:off x="6585379" y="5039224"/>
            <a:ext cx="1661188" cy="468418"/>
            <a:chOff x="574" y="1066"/>
            <a:chExt cx="5843" cy="1292"/>
          </a:xfrm>
        </p:grpSpPr>
        <p:sp>
          <p:nvSpPr>
            <p:cNvPr id="16" name="AutoShape 29">
              <a:extLst>
                <a:ext uri="{FF2B5EF4-FFF2-40B4-BE49-F238E27FC236}">
                  <a16:creationId xmlns="" xmlns:a16="http://schemas.microsoft.com/office/drawing/2014/main" id="{23B4A83D-A942-EB3D-3BC9-CF509876F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" y="1066"/>
              <a:ext cx="5843" cy="2"/>
            </a:xfrm>
            <a:custGeom>
              <a:avLst/>
              <a:gdLst>
                <a:gd name="T0" fmla="*/ 0 w 5843"/>
                <a:gd name="T1" fmla="*/ 0 h 2"/>
                <a:gd name="T2" fmla="*/ 0 w 5843"/>
                <a:gd name="T3" fmla="*/ 0 h 2"/>
                <a:gd name="T4" fmla="*/ 5843 w 5843"/>
                <a:gd name="T5" fmla="*/ 0 h 2"/>
                <a:gd name="T6" fmla="*/ 5843 w 584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43"/>
                <a:gd name="T13" fmla="*/ 0 h 2"/>
                <a:gd name="T14" fmla="*/ 5843 w 584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43" h="2">
                  <a:moveTo>
                    <a:pt x="0" y="0"/>
                  </a:moveTo>
                  <a:lnTo>
                    <a:pt x="0" y="0"/>
                  </a:lnTo>
                  <a:moveTo>
                    <a:pt x="5843" y="0"/>
                  </a:moveTo>
                  <a:lnTo>
                    <a:pt x="5843" y="0"/>
                  </a:lnTo>
                </a:path>
              </a:pathLst>
            </a:custGeom>
            <a:noFill/>
            <a:ln w="9525">
              <a:solidFill>
                <a:srgbClr val="9BBBE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27">
              <a:extLst>
                <a:ext uri="{FF2B5EF4-FFF2-40B4-BE49-F238E27FC236}">
                  <a16:creationId xmlns="" xmlns:a16="http://schemas.microsoft.com/office/drawing/2014/main" id="{A9F581DB-B930-A6F9-B7D0-0A9041108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" y="1683"/>
              <a:ext cx="1394" cy="2"/>
            </a:xfrm>
            <a:custGeom>
              <a:avLst/>
              <a:gdLst>
                <a:gd name="T0" fmla="*/ 0 w 1394"/>
                <a:gd name="T1" fmla="*/ 0 h 2"/>
                <a:gd name="T2" fmla="*/ 0 w 1394"/>
                <a:gd name="T3" fmla="*/ 0 h 2"/>
                <a:gd name="T4" fmla="*/ 1394 w 1394"/>
                <a:gd name="T5" fmla="*/ 0 h 2"/>
                <a:gd name="T6" fmla="*/ 1394 w 139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4"/>
                <a:gd name="T13" fmla="*/ 0 h 2"/>
                <a:gd name="T14" fmla="*/ 1394 w 139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4" h="2">
                  <a:moveTo>
                    <a:pt x="0" y="0"/>
                  </a:moveTo>
                  <a:lnTo>
                    <a:pt x="0" y="0"/>
                  </a:lnTo>
                  <a:moveTo>
                    <a:pt x="1394" y="0"/>
                  </a:moveTo>
                  <a:lnTo>
                    <a:pt x="1394" y="0"/>
                  </a:lnTo>
                </a:path>
              </a:pathLst>
            </a:custGeom>
            <a:noFill/>
            <a:ln w="9525">
              <a:solidFill>
                <a:srgbClr val="9BBBE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25">
              <a:extLst>
                <a:ext uri="{FF2B5EF4-FFF2-40B4-BE49-F238E27FC236}">
                  <a16:creationId xmlns="" xmlns:a16="http://schemas.microsoft.com/office/drawing/2014/main" id="{1DF69D7D-2E9B-7534-F9BB-00E255F2D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" y="2020"/>
              <a:ext cx="3761" cy="2"/>
            </a:xfrm>
            <a:custGeom>
              <a:avLst/>
              <a:gdLst>
                <a:gd name="T0" fmla="*/ 0 w 3761"/>
                <a:gd name="T1" fmla="*/ 0 h 2"/>
                <a:gd name="T2" fmla="*/ 0 w 3761"/>
                <a:gd name="T3" fmla="*/ 0 h 2"/>
                <a:gd name="T4" fmla="*/ 3761 w 3761"/>
                <a:gd name="T5" fmla="*/ 0 h 2"/>
                <a:gd name="T6" fmla="*/ 3761 w 376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61"/>
                <a:gd name="T13" fmla="*/ 0 h 2"/>
                <a:gd name="T14" fmla="*/ 3761 w 376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61" h="2">
                  <a:moveTo>
                    <a:pt x="0" y="0"/>
                  </a:moveTo>
                  <a:lnTo>
                    <a:pt x="0" y="0"/>
                  </a:lnTo>
                  <a:moveTo>
                    <a:pt x="3761" y="0"/>
                  </a:moveTo>
                  <a:lnTo>
                    <a:pt x="3761" y="0"/>
                  </a:lnTo>
                </a:path>
              </a:pathLst>
            </a:custGeom>
            <a:noFill/>
            <a:ln w="9525">
              <a:solidFill>
                <a:srgbClr val="9BBBE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23">
              <a:extLst>
                <a:ext uri="{FF2B5EF4-FFF2-40B4-BE49-F238E27FC236}">
                  <a16:creationId xmlns="" xmlns:a16="http://schemas.microsoft.com/office/drawing/2014/main" id="{4BC56F4E-9942-E2F3-FDEF-B656BCE5D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" y="2356"/>
              <a:ext cx="5826" cy="2"/>
            </a:xfrm>
            <a:custGeom>
              <a:avLst/>
              <a:gdLst>
                <a:gd name="T0" fmla="*/ 0 w 5826"/>
                <a:gd name="T1" fmla="*/ 0 h 2"/>
                <a:gd name="T2" fmla="*/ 0 w 5826"/>
                <a:gd name="T3" fmla="*/ 0 h 2"/>
                <a:gd name="T4" fmla="*/ 5826 w 5826"/>
                <a:gd name="T5" fmla="*/ 0 h 2"/>
                <a:gd name="T6" fmla="*/ 5826 w 5826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26"/>
                <a:gd name="T13" fmla="*/ 0 h 2"/>
                <a:gd name="T14" fmla="*/ 5826 w 582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26" h="2">
                  <a:moveTo>
                    <a:pt x="0" y="0"/>
                  </a:moveTo>
                  <a:lnTo>
                    <a:pt x="0" y="0"/>
                  </a:lnTo>
                  <a:moveTo>
                    <a:pt x="5826" y="0"/>
                  </a:moveTo>
                  <a:lnTo>
                    <a:pt x="5826" y="0"/>
                  </a:lnTo>
                </a:path>
              </a:pathLst>
            </a:custGeom>
            <a:noFill/>
            <a:ln w="9525">
              <a:solidFill>
                <a:srgbClr val="9BBBE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89EC1EF3-0713-7E08-17F8-932AB4033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344" y="1318287"/>
            <a:ext cx="2480276" cy="205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75E9D608-CA41-EF57-2C12-A974B2AF6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87476"/>
              </p:ext>
            </p:extLst>
          </p:nvPr>
        </p:nvGraphicFramePr>
        <p:xfrm>
          <a:off x="616742" y="1348168"/>
          <a:ext cx="5433862" cy="2511552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2687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651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7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</a:t>
                      </a:r>
                      <a:r>
                        <a:rPr lang="en-U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nematicide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Paecilomyces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lilacinus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(=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Purpureocillium</a:t>
                      </a:r>
                      <a:r>
                        <a:rPr lang="en-US" sz="1600" b="0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lilacinum</a:t>
                      </a:r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W. P. </a:t>
                      </a:r>
                      <a:endParaRPr lang="en-US" sz="1600" b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7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Bio-pesticide  - 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harzianum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1% W.P</a:t>
                      </a:r>
                      <a:endParaRPr lang="en-US" sz="1600" b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7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Bio-pesticide  - 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Pseudomonas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fluorescens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1% W.P.</a:t>
                      </a:r>
                      <a:endParaRPr lang="en-US" sz="1600" b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7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Bio-pesticide  -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viride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1.5% W.P</a:t>
                      </a:r>
                      <a:endParaRPr lang="en-US" sz="1600" b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0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</a:t>
                      </a:r>
                      <a:r>
                        <a:rPr lang="en-US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nematicide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Verticillium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chlamydosporium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Pochonia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chlamydosporia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 – 1% W.P</a:t>
                      </a:r>
                      <a:endParaRPr lang="en-US" sz="1600" b="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246"/>
          <a:stretch/>
        </p:blipFill>
        <p:spPr>
          <a:xfrm>
            <a:off x="6129061" y="4075043"/>
            <a:ext cx="1691941" cy="2222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8185" y="4837184"/>
            <a:ext cx="376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Arka</a:t>
            </a:r>
            <a:r>
              <a:rPr lang="en-US" dirty="0" smtClean="0"/>
              <a:t> </a:t>
            </a:r>
            <a:r>
              <a:rPr lang="en-US" dirty="0" err="1" smtClean="0"/>
              <a:t>Tuta</a:t>
            </a:r>
            <a:r>
              <a:rPr lang="en-US" dirty="0" smtClean="0"/>
              <a:t> trap -Light cum suction trap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68" y="4128336"/>
            <a:ext cx="2288231" cy="2087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2578" y="4737370"/>
            <a:ext cx="170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Fruit fly traps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81354" y="1468877"/>
            <a:ext cx="305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generated for registration </a:t>
            </a:r>
          </a:p>
          <a:p>
            <a:r>
              <a:rPr lang="en-US" dirty="0" smtClean="0"/>
              <a:t>Under 9(3) CIBRC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204" y="433219"/>
            <a:ext cx="10513979" cy="578458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Ensuring Food Safety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0587" y="1342418"/>
            <a:ext cx="6498078" cy="2585323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NABL Accredited National Reference Laboratory at ICAR-NRCG Pune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Grapenet</a:t>
            </a:r>
            <a:r>
              <a:rPr lang="en-US" dirty="0" smtClean="0"/>
              <a:t> </a:t>
            </a:r>
            <a:r>
              <a:rPr lang="en-US" dirty="0"/>
              <a:t>- first comprehensive food safety-traceability system of the country - enhanced export of grapes from 300 containers a year (2003-3004) to the current volume of  9000 containers per year.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Minimized non-compliance of the export consignments to EU-MRLs from 23.7% in 2004 to 1.8% in 2021-22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Value </a:t>
            </a:r>
            <a:r>
              <a:rPr lang="en-US" dirty="0"/>
              <a:t>of exported grapes </a:t>
            </a:r>
            <a:r>
              <a:rPr lang="en-US" dirty="0" smtClean="0"/>
              <a:t>increased </a:t>
            </a:r>
            <a:r>
              <a:rPr lang="en-US" dirty="0"/>
              <a:t>from </a:t>
            </a:r>
            <a:r>
              <a:rPr lang="en-US" dirty="0" err="1"/>
              <a:t>Rs</a:t>
            </a:r>
            <a:r>
              <a:rPr lang="en-US" dirty="0"/>
              <a:t>. 428 crores (2010-11) to </a:t>
            </a:r>
            <a:r>
              <a:rPr lang="en-US" dirty="0" err="1"/>
              <a:t>Rs</a:t>
            </a:r>
            <a:r>
              <a:rPr lang="en-US" dirty="0"/>
              <a:t>. 2302 </a:t>
            </a:r>
            <a:r>
              <a:rPr lang="en-US" dirty="0" smtClean="0"/>
              <a:t>crores (2021-22)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79771" y="4256489"/>
            <a:ext cx="6478620" cy="1754326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NABL </a:t>
            </a:r>
            <a:r>
              <a:rPr lang="en-US" dirty="0" smtClean="0">
                <a:solidFill>
                  <a:srgbClr val="FF0000"/>
                </a:solidFill>
              </a:rPr>
              <a:t>Accredited </a:t>
            </a:r>
            <a:r>
              <a:rPr lang="en-US" dirty="0">
                <a:solidFill>
                  <a:srgbClr val="FF0000"/>
                </a:solidFill>
              </a:rPr>
              <a:t>Food Safety Referral Laboratory at ICAR-IIHR, Bangalore 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laboratory (</a:t>
            </a:r>
            <a:r>
              <a:rPr lang="en-US" dirty="0"/>
              <a:t>ICAR) accredited for chemical as well as biological testing in food,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Referral </a:t>
            </a:r>
            <a:r>
              <a:rPr lang="en-US" dirty="0"/>
              <a:t>laboratory of FSSAI, tests fruit and vegetable products for compliance as per FSSR 2011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916" r="1930"/>
          <a:stretch/>
        </p:blipFill>
        <p:spPr>
          <a:xfrm>
            <a:off x="7626486" y="1196502"/>
            <a:ext cx="4319080" cy="3119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993" y="4289897"/>
            <a:ext cx="1447622" cy="2065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9294" y="4377447"/>
            <a:ext cx="19941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002060"/>
                </a:solidFill>
              </a:rPr>
              <a:t>Removes 80-100% of  surface residues of pesticides and </a:t>
            </a:r>
            <a:r>
              <a:rPr lang="en-IN" dirty="0" smtClean="0">
                <a:solidFill>
                  <a:srgbClr val="002060"/>
                </a:solidFill>
              </a:rPr>
              <a:t>90% spoilage </a:t>
            </a:r>
            <a:r>
              <a:rPr lang="en-IN" dirty="0">
                <a:solidFill>
                  <a:srgbClr val="002060"/>
                </a:solidFill>
              </a:rPr>
              <a:t>organisms from fruits &amp; vegetables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07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922</Words>
  <Application>Microsoft Office PowerPoint</Application>
  <PresentationFormat>Widescreen</PresentationFormat>
  <Paragraphs>97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Role of Technology &amp; Innovation in Horticulture in India</vt:lpstr>
      <vt:lpstr>                   Innovations in Horticulture</vt:lpstr>
      <vt:lpstr>Varieties for Increased Productivity &amp; Disease Resistance</vt:lpstr>
      <vt:lpstr>Innovative Production Technologies</vt:lpstr>
      <vt:lpstr>Seed and Planting Material Production under Seed Village Concept – A Success Story</vt:lpstr>
      <vt:lpstr>Post Harvest Management</vt:lpstr>
      <vt:lpstr>Plant Health Management </vt:lpstr>
      <vt:lpstr>PHM-Ecofriendly Crop Protection – Biopesticides, Traps</vt:lpstr>
      <vt:lpstr>Ensuring Food Safety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Horticulture in India –current status</dc:title>
  <dc:creator>G L Sivakumar Babu</dc:creator>
  <cp:lastModifiedBy>Debi Sharma</cp:lastModifiedBy>
  <cp:revision>46</cp:revision>
  <dcterms:created xsi:type="dcterms:W3CDTF">2022-10-28T15:05:55Z</dcterms:created>
  <dcterms:modified xsi:type="dcterms:W3CDTF">2022-10-30T16:37:48Z</dcterms:modified>
</cp:coreProperties>
</file>